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3"/>
  </p:notesMasterIdLst>
  <p:sldIdLst>
    <p:sldId id="256" r:id="rId2"/>
    <p:sldId id="296" r:id="rId3"/>
    <p:sldId id="281" r:id="rId4"/>
    <p:sldId id="290" r:id="rId5"/>
    <p:sldId id="291" r:id="rId6"/>
    <p:sldId id="297" r:id="rId7"/>
    <p:sldId id="303" r:id="rId8"/>
    <p:sldId id="302" r:id="rId9"/>
    <p:sldId id="301" r:id="rId10"/>
    <p:sldId id="300" r:id="rId11"/>
    <p:sldId id="299" r:id="rId12"/>
    <p:sldId id="298" r:id="rId13"/>
    <p:sldId id="304" r:id="rId14"/>
    <p:sldId id="305" r:id="rId15"/>
    <p:sldId id="306" r:id="rId16"/>
    <p:sldId id="366" r:id="rId17"/>
    <p:sldId id="307" r:id="rId18"/>
    <p:sldId id="308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317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  <p:sldId id="277" r:id="rId49"/>
    <p:sldId id="278" r:id="rId50"/>
    <p:sldId id="279" r:id="rId51"/>
    <p:sldId id="280" r:id="rId52"/>
    <p:sldId id="318" r:id="rId53"/>
    <p:sldId id="319" r:id="rId54"/>
    <p:sldId id="320" r:id="rId55"/>
    <p:sldId id="321" r:id="rId56"/>
    <p:sldId id="322" r:id="rId57"/>
    <p:sldId id="323" r:id="rId58"/>
    <p:sldId id="324" r:id="rId59"/>
    <p:sldId id="325" r:id="rId60"/>
    <p:sldId id="326" r:id="rId61"/>
    <p:sldId id="327" r:id="rId62"/>
    <p:sldId id="328" r:id="rId63"/>
    <p:sldId id="329" r:id="rId64"/>
    <p:sldId id="330" r:id="rId65"/>
    <p:sldId id="331" r:id="rId66"/>
    <p:sldId id="332" r:id="rId67"/>
    <p:sldId id="333" r:id="rId68"/>
    <p:sldId id="334" r:id="rId69"/>
    <p:sldId id="339" r:id="rId70"/>
    <p:sldId id="335" r:id="rId71"/>
    <p:sldId id="336" r:id="rId72"/>
    <p:sldId id="340" r:id="rId73"/>
    <p:sldId id="337" r:id="rId74"/>
    <p:sldId id="338" r:id="rId75"/>
    <p:sldId id="341" r:id="rId76"/>
    <p:sldId id="342" r:id="rId77"/>
    <p:sldId id="343" r:id="rId78"/>
    <p:sldId id="344" r:id="rId79"/>
    <p:sldId id="345" r:id="rId80"/>
    <p:sldId id="346" r:id="rId81"/>
    <p:sldId id="347" r:id="rId82"/>
    <p:sldId id="355" r:id="rId83"/>
    <p:sldId id="356" r:id="rId84"/>
    <p:sldId id="357" r:id="rId85"/>
    <p:sldId id="359" r:id="rId86"/>
    <p:sldId id="360" r:id="rId87"/>
    <p:sldId id="361" r:id="rId88"/>
    <p:sldId id="362" r:id="rId89"/>
    <p:sldId id="363" r:id="rId90"/>
    <p:sldId id="367" r:id="rId91"/>
    <p:sldId id="368" r:id="rId92"/>
    <p:sldId id="369" r:id="rId93"/>
    <p:sldId id="370" r:id="rId94"/>
    <p:sldId id="371" r:id="rId95"/>
    <p:sldId id="372" r:id="rId96"/>
    <p:sldId id="373" r:id="rId97"/>
    <p:sldId id="374" r:id="rId98"/>
    <p:sldId id="375" r:id="rId99"/>
    <p:sldId id="376" r:id="rId100"/>
    <p:sldId id="377" r:id="rId101"/>
    <p:sldId id="378" r:id="rId102"/>
    <p:sldId id="379" r:id="rId103"/>
    <p:sldId id="380" r:id="rId104"/>
    <p:sldId id="381" r:id="rId105"/>
    <p:sldId id="382" r:id="rId106"/>
    <p:sldId id="383" r:id="rId107"/>
    <p:sldId id="384" r:id="rId108"/>
    <p:sldId id="385" r:id="rId109"/>
    <p:sldId id="386" r:id="rId110"/>
    <p:sldId id="387" r:id="rId111"/>
    <p:sldId id="388" r:id="rId112"/>
    <p:sldId id="389" r:id="rId113"/>
    <p:sldId id="390" r:id="rId114"/>
    <p:sldId id="391" r:id="rId115"/>
    <p:sldId id="392" r:id="rId116"/>
    <p:sldId id="393" r:id="rId117"/>
    <p:sldId id="394" r:id="rId118"/>
    <p:sldId id="395" r:id="rId119"/>
    <p:sldId id="396" r:id="rId120"/>
    <p:sldId id="397" r:id="rId121"/>
    <p:sldId id="398" r:id="rId122"/>
    <p:sldId id="399" r:id="rId123"/>
    <p:sldId id="400" r:id="rId124"/>
    <p:sldId id="401" r:id="rId125"/>
    <p:sldId id="402" r:id="rId126"/>
    <p:sldId id="403" r:id="rId127"/>
    <p:sldId id="404" r:id="rId128"/>
    <p:sldId id="405" r:id="rId129"/>
    <p:sldId id="406" r:id="rId130"/>
    <p:sldId id="407" r:id="rId131"/>
    <p:sldId id="408" r:id="rId132"/>
    <p:sldId id="409" r:id="rId133"/>
    <p:sldId id="410" r:id="rId134"/>
    <p:sldId id="411" r:id="rId135"/>
    <p:sldId id="412" r:id="rId136"/>
    <p:sldId id="413" r:id="rId137"/>
    <p:sldId id="414" r:id="rId138"/>
    <p:sldId id="415" r:id="rId139"/>
    <p:sldId id="416" r:id="rId140"/>
    <p:sldId id="417" r:id="rId141"/>
    <p:sldId id="418" r:id="rId142"/>
    <p:sldId id="419" r:id="rId143"/>
    <p:sldId id="420" r:id="rId144"/>
    <p:sldId id="421" r:id="rId145"/>
    <p:sldId id="422" r:id="rId146"/>
    <p:sldId id="423" r:id="rId147"/>
    <p:sldId id="424" r:id="rId148"/>
    <p:sldId id="425" r:id="rId149"/>
    <p:sldId id="426" r:id="rId150"/>
    <p:sldId id="427" r:id="rId151"/>
    <p:sldId id="428" r:id="rId152"/>
    <p:sldId id="429" r:id="rId153"/>
    <p:sldId id="430" r:id="rId154"/>
    <p:sldId id="431" r:id="rId155"/>
    <p:sldId id="432" r:id="rId156"/>
    <p:sldId id="433" r:id="rId157"/>
    <p:sldId id="434" r:id="rId158"/>
    <p:sldId id="435" r:id="rId159"/>
    <p:sldId id="436" r:id="rId160"/>
    <p:sldId id="438" r:id="rId161"/>
    <p:sldId id="437" r:id="rId162"/>
    <p:sldId id="439" r:id="rId163"/>
    <p:sldId id="440" r:id="rId164"/>
    <p:sldId id="441" r:id="rId165"/>
    <p:sldId id="442" r:id="rId166"/>
    <p:sldId id="443" r:id="rId167"/>
    <p:sldId id="444" r:id="rId168"/>
    <p:sldId id="445" r:id="rId169"/>
    <p:sldId id="446" r:id="rId170"/>
    <p:sldId id="447" r:id="rId171"/>
    <p:sldId id="448" r:id="rId172"/>
    <p:sldId id="449" r:id="rId173"/>
    <p:sldId id="450" r:id="rId174"/>
    <p:sldId id="451" r:id="rId175"/>
    <p:sldId id="452" r:id="rId176"/>
    <p:sldId id="453" r:id="rId177"/>
    <p:sldId id="454" r:id="rId178"/>
    <p:sldId id="455" r:id="rId179"/>
    <p:sldId id="456" r:id="rId180"/>
    <p:sldId id="457" r:id="rId181"/>
    <p:sldId id="458" r:id="rId182"/>
    <p:sldId id="459" r:id="rId183"/>
    <p:sldId id="460" r:id="rId184"/>
    <p:sldId id="461" r:id="rId185"/>
    <p:sldId id="462" r:id="rId186"/>
    <p:sldId id="463" r:id="rId187"/>
    <p:sldId id="464" r:id="rId188"/>
    <p:sldId id="465" r:id="rId189"/>
    <p:sldId id="466" r:id="rId190"/>
    <p:sldId id="467" r:id="rId191"/>
    <p:sldId id="468" r:id="rId192"/>
    <p:sldId id="469" r:id="rId193"/>
    <p:sldId id="470" r:id="rId194"/>
    <p:sldId id="471" r:id="rId195"/>
    <p:sldId id="472" r:id="rId196"/>
    <p:sldId id="473" r:id="rId197"/>
    <p:sldId id="474" r:id="rId198"/>
    <p:sldId id="475" r:id="rId199"/>
    <p:sldId id="476" r:id="rId200"/>
    <p:sldId id="477" r:id="rId201"/>
    <p:sldId id="478" r:id="rId20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100" d="100"/>
          <a:sy n="100" d="100"/>
        </p:scale>
        <p:origin x="990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viewProps" Target="view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theme" Target="theme/theme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tableStyles" Target="tableStyles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190" Type="http://schemas.openxmlformats.org/officeDocument/2006/relationships/slide" Target="slides/slide189.xml"/><Relationship Id="rId204" Type="http://schemas.openxmlformats.org/officeDocument/2006/relationships/presProps" Target="pres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8DDF47-B11E-4F35-94D0-F4AEBF8C9B03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8DAD6A-6F32-4490-966B-F0FFE5E83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616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276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100">
                <a:solidFill>
                  <a:schemeClr val="tx1"/>
                </a:solidFill>
                <a:latin typeface="Arial" charset="0"/>
              </a:defRPr>
            </a:lvl1pPr>
            <a:lvl2pPr marL="696293" indent="-267805" eaLnBrk="0" hangingPunct="0">
              <a:spcBef>
                <a:spcPct val="30000"/>
              </a:spcBef>
              <a:defRPr sz="1100">
                <a:solidFill>
                  <a:schemeClr val="tx1"/>
                </a:solidFill>
                <a:latin typeface="Arial" charset="0"/>
              </a:defRPr>
            </a:lvl2pPr>
            <a:lvl3pPr marL="1071220" indent="-214244" eaLnBrk="0" hangingPunct="0">
              <a:spcBef>
                <a:spcPct val="30000"/>
              </a:spcBef>
              <a:defRPr sz="1100">
                <a:solidFill>
                  <a:schemeClr val="tx1"/>
                </a:solidFill>
                <a:latin typeface="Arial" charset="0"/>
              </a:defRPr>
            </a:lvl3pPr>
            <a:lvl4pPr marL="1499707" indent="-214244" eaLnBrk="0" hangingPunct="0">
              <a:spcBef>
                <a:spcPct val="30000"/>
              </a:spcBef>
              <a:defRPr sz="1100">
                <a:solidFill>
                  <a:schemeClr val="tx1"/>
                </a:solidFill>
                <a:latin typeface="Arial" charset="0"/>
              </a:defRPr>
            </a:lvl4pPr>
            <a:lvl5pPr marL="1928195" indent="-214244" eaLnBrk="0" hangingPunct="0">
              <a:spcBef>
                <a:spcPct val="30000"/>
              </a:spcBef>
              <a:defRPr sz="1100">
                <a:solidFill>
                  <a:schemeClr val="tx1"/>
                </a:solidFill>
                <a:latin typeface="Arial" charset="0"/>
              </a:defRPr>
            </a:lvl5pPr>
            <a:lvl6pPr marL="2356683" indent="-214244" eaLnBrk="0" fontAlgn="base" hangingPunct="0">
              <a:spcBef>
                <a:spcPct val="30000"/>
              </a:spcBef>
              <a:spcAft>
                <a:spcPct val="0"/>
              </a:spcAft>
              <a:defRPr sz="1100">
                <a:solidFill>
                  <a:schemeClr val="tx1"/>
                </a:solidFill>
                <a:latin typeface="Arial" charset="0"/>
              </a:defRPr>
            </a:lvl6pPr>
            <a:lvl7pPr marL="2785171" indent="-214244" eaLnBrk="0" fontAlgn="base" hangingPunct="0">
              <a:spcBef>
                <a:spcPct val="30000"/>
              </a:spcBef>
              <a:spcAft>
                <a:spcPct val="0"/>
              </a:spcAft>
              <a:defRPr sz="1100">
                <a:solidFill>
                  <a:schemeClr val="tx1"/>
                </a:solidFill>
                <a:latin typeface="Arial" charset="0"/>
              </a:defRPr>
            </a:lvl7pPr>
            <a:lvl8pPr marL="3213659" indent="-214244" eaLnBrk="0" fontAlgn="base" hangingPunct="0">
              <a:spcBef>
                <a:spcPct val="30000"/>
              </a:spcBef>
              <a:spcAft>
                <a:spcPct val="0"/>
              </a:spcAft>
              <a:defRPr sz="1100">
                <a:solidFill>
                  <a:schemeClr val="tx1"/>
                </a:solidFill>
                <a:latin typeface="Arial" charset="0"/>
              </a:defRPr>
            </a:lvl8pPr>
            <a:lvl9pPr marL="3642147" indent="-214244" eaLnBrk="0" fontAlgn="base" hangingPunct="0">
              <a:spcBef>
                <a:spcPct val="30000"/>
              </a:spcBef>
              <a:spcAft>
                <a:spcPct val="0"/>
              </a:spcAft>
              <a:defRPr sz="11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B7ECB5D7-F792-400B-81AF-01793F79835D}" type="slidenum">
              <a:rPr lang="en-US" altLang="en-US" sz="1200"/>
              <a:pPr eaLnBrk="1" hangingPunct="1">
                <a:spcBef>
                  <a:spcPct val="0"/>
                </a:spcBef>
              </a:pPr>
              <a:t>91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46039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379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102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10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47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788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17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24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724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76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0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568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2C113-297E-4A6A-A012-34E64D50BD90}" type="datetimeFigureOut">
              <a:rPr lang="en-US" smtClean="0"/>
              <a:t>9/10/2014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425AC-788D-4ED7-8DFC-E5721CCBF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91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Data-Oriented Design and C++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Mike Acton</a:t>
            </a:r>
            <a:br>
              <a:rPr lang="en-US" dirty="0" smtClean="0"/>
            </a:br>
            <a:r>
              <a:rPr lang="en-US" dirty="0" smtClean="0"/>
              <a:t>Engine Director, Insomniac Games</a:t>
            </a:r>
            <a:br>
              <a:rPr lang="en-US" dirty="0" smtClean="0"/>
            </a:br>
            <a:r>
              <a:rPr lang="en-US" dirty="0" smtClean="0"/>
              <a:t>@</a:t>
            </a:r>
            <a:r>
              <a:rPr lang="en-US" dirty="0" err="1" smtClean="0"/>
              <a:t>mike_acton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63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important to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 deadlines</a:t>
            </a:r>
          </a:p>
          <a:p>
            <a:r>
              <a:rPr lang="en-US" dirty="0" smtClean="0"/>
              <a:t>Soft </a:t>
            </a:r>
            <a:r>
              <a:rPr lang="en-US" dirty="0" err="1" smtClean="0"/>
              <a:t>realtime</a:t>
            </a:r>
            <a:r>
              <a:rPr lang="en-US" dirty="0" smtClean="0"/>
              <a:t> performance requirements (Soft=33ms)</a:t>
            </a:r>
          </a:p>
          <a:p>
            <a:r>
              <a:rPr lang="en-US" dirty="0" smtClean="0"/>
              <a:t>Usability</a:t>
            </a:r>
          </a:p>
          <a:p>
            <a:r>
              <a:rPr lang="en-US" dirty="0" smtClean="0"/>
              <a:t>Performance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94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10100" y="1257300"/>
            <a:ext cx="4960620" cy="190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Time spent waiting for L2 vs. actual work</a:t>
            </a:r>
          </a:p>
          <a:p>
            <a:pPr algn="ctr"/>
            <a:r>
              <a:rPr lang="en-US" sz="4400" dirty="0" smtClean="0"/>
              <a:t>~10:1</a:t>
            </a:r>
            <a:endParaRPr lang="en-US" dirty="0"/>
          </a:p>
        </p:txBody>
      </p:sp>
      <p:sp>
        <p:nvSpPr>
          <p:cNvPr id="2" name="Oval 1"/>
          <p:cNvSpPr/>
          <p:nvPr/>
        </p:nvSpPr>
        <p:spPr>
          <a:xfrm>
            <a:off x="7330440" y="2026920"/>
            <a:ext cx="640080" cy="70104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438900" y="3398520"/>
            <a:ext cx="2791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This is the compiler’s space.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207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10100" y="1257300"/>
            <a:ext cx="4960620" cy="190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Time spent waiting for L2 vs. actual work</a:t>
            </a:r>
          </a:p>
          <a:p>
            <a:pPr algn="ctr"/>
            <a:r>
              <a:rPr lang="en-US" sz="4400" dirty="0" smtClean="0"/>
              <a:t>~10:1</a:t>
            </a:r>
            <a:endParaRPr lang="en-US" dirty="0"/>
          </a:p>
        </p:txBody>
      </p:sp>
      <p:sp>
        <p:nvSpPr>
          <p:cNvPr id="2" name="Oval 1"/>
          <p:cNvSpPr/>
          <p:nvPr/>
        </p:nvSpPr>
        <p:spPr>
          <a:xfrm>
            <a:off x="7330440" y="2026920"/>
            <a:ext cx="640080" cy="70104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438900" y="3398520"/>
            <a:ext cx="2791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This is the compiler’s space.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937" y="3812410"/>
            <a:ext cx="10067925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65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47625"/>
            <a:ext cx="10172700" cy="67627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497860" y="5049795"/>
            <a:ext cx="6227806" cy="1145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Compiler </a:t>
            </a:r>
            <a:r>
              <a:rPr lang="en-US" sz="3200" i="1" dirty="0" smtClean="0"/>
              <a:t>cannot</a:t>
            </a:r>
            <a:r>
              <a:rPr lang="en-US" sz="3200" dirty="0" smtClean="0"/>
              <a:t> solve the most significant problems.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0672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2120" y="19986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Today’s subject: </a:t>
            </a:r>
            <a:br>
              <a:rPr lang="en-US" dirty="0" smtClean="0"/>
            </a:br>
            <a:r>
              <a:rPr lang="en-US" dirty="0" smtClean="0"/>
              <a:t>The 90% of problem space we need to solve that the compiler cannot.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48840" y="5585460"/>
            <a:ext cx="8507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(And how we can help it with the 10% that it can.)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2311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9580" y="1991043"/>
            <a:ext cx="1008126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Simple, obvious things to look for </a:t>
            </a:r>
            <a:br>
              <a:rPr lang="en-US" dirty="0" smtClean="0"/>
            </a:br>
            <a:r>
              <a:rPr lang="en-US" dirty="0" smtClean="0"/>
              <a:t>+ Back of the envelope calculations</a:t>
            </a:r>
            <a:br>
              <a:rPr lang="en-US" dirty="0" smtClean="0"/>
            </a:br>
            <a:r>
              <a:rPr lang="en-US" dirty="0" smtClean="0"/>
              <a:t> = Substantial wins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16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L2 cache misses/frame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(Don’t waste them!)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28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70919" y="3212758"/>
            <a:ext cx="4621427" cy="4036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815676" y="3212758"/>
            <a:ext cx="270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Waste 56 bytes / 64 bytes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34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09019" y="4531018"/>
            <a:ext cx="4621427" cy="4036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899496" y="4630078"/>
            <a:ext cx="2656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Waste 60 bytes / 64 bytes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531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76242" y="1879166"/>
            <a:ext cx="3063240" cy="1645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90% waste!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880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221022" y="1879166"/>
            <a:ext cx="3063240" cy="1645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Alternatively,</a:t>
            </a:r>
          </a:p>
          <a:p>
            <a:pPr algn="ctr"/>
            <a:r>
              <a:rPr lang="en-US" dirty="0" smtClean="0"/>
              <a:t>Only 10% capacity used*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084320" y="5692140"/>
            <a:ext cx="5250180" cy="411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* Not the same as “used well”, but we’ll start here.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37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important to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 deadlines</a:t>
            </a:r>
          </a:p>
          <a:p>
            <a:r>
              <a:rPr lang="en-US" dirty="0" smtClean="0"/>
              <a:t>Soft </a:t>
            </a:r>
            <a:r>
              <a:rPr lang="en-US" dirty="0" err="1" smtClean="0"/>
              <a:t>realtime</a:t>
            </a:r>
            <a:r>
              <a:rPr lang="en-US" dirty="0" smtClean="0"/>
              <a:t> performance requirements (Soft=33ms)</a:t>
            </a:r>
          </a:p>
          <a:p>
            <a:r>
              <a:rPr lang="en-US" dirty="0" smtClean="0"/>
              <a:t>Usability</a:t>
            </a:r>
          </a:p>
          <a:p>
            <a:r>
              <a:rPr lang="en-US" dirty="0" smtClean="0"/>
              <a:t>Performance</a:t>
            </a:r>
          </a:p>
          <a:p>
            <a:r>
              <a:rPr lang="en-US" dirty="0" smtClean="0"/>
              <a:t>Maintenance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948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" y="1092517"/>
            <a:ext cx="9759300" cy="461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7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" y="1092517"/>
            <a:ext cx="9759300" cy="461486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23970" y="1185838"/>
            <a:ext cx="4621427" cy="1039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43236" y="1185838"/>
            <a:ext cx="2484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12 bytes x count(5) = 72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278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" y="1092517"/>
            <a:ext cx="9759300" cy="461486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23970" y="1185838"/>
            <a:ext cx="4621427" cy="1039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43236" y="1185838"/>
            <a:ext cx="2484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12 bytes x count(5) = 72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2550" y="2318361"/>
            <a:ext cx="4621427" cy="8667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411816" y="2318361"/>
            <a:ext cx="2367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  <a:r>
              <a:rPr lang="en-US" dirty="0" smtClean="0">
                <a:solidFill>
                  <a:srgbClr val="FF0000"/>
                </a:solidFill>
              </a:rPr>
              <a:t> bytes x count(5) = 20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29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" y="1092517"/>
            <a:ext cx="9759300" cy="461486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23970" y="1185838"/>
            <a:ext cx="4621427" cy="1039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43236" y="1185838"/>
            <a:ext cx="3496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12 bytes x count(32) = 384 = 64 x  6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2550" y="2318361"/>
            <a:ext cx="4621427" cy="8667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411816" y="2318361"/>
            <a:ext cx="337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  <a:r>
              <a:rPr lang="en-US" dirty="0" smtClean="0">
                <a:solidFill>
                  <a:srgbClr val="FF0000"/>
                </a:solidFill>
              </a:rPr>
              <a:t> bytes x count(32) = 128 = 64 x 2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897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" y="1092517"/>
            <a:ext cx="9759300" cy="461486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23970" y="1185838"/>
            <a:ext cx="4621427" cy="1039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43236" y="1185838"/>
            <a:ext cx="3496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12 bytes x count(32) = 384 = 64 x  6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2550" y="2318361"/>
            <a:ext cx="4621427" cy="8667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411816" y="2318361"/>
            <a:ext cx="337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  <a:r>
              <a:rPr lang="en-US" dirty="0" smtClean="0">
                <a:solidFill>
                  <a:srgbClr val="FF0000"/>
                </a:solidFill>
              </a:rPr>
              <a:t> bytes x count(32) = 128 = 64 x 2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14836" y="4271938"/>
            <a:ext cx="3006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(6/32) = ~5.33 loop/cache line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94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" y="1092517"/>
            <a:ext cx="9759300" cy="461486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23970" y="1185838"/>
            <a:ext cx="4621427" cy="1039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43236" y="1185838"/>
            <a:ext cx="3496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12 bytes x count(32) = 384 = 64 x  6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2550" y="2318361"/>
            <a:ext cx="4621427" cy="8667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411816" y="2318361"/>
            <a:ext cx="337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  <a:r>
              <a:rPr lang="en-US" dirty="0" smtClean="0">
                <a:solidFill>
                  <a:srgbClr val="FF0000"/>
                </a:solidFill>
              </a:rPr>
              <a:t> bytes x count(32) = 128 = 64 x 2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67236" y="4702325"/>
            <a:ext cx="496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Sqrt</a:t>
            </a:r>
            <a:r>
              <a:rPr lang="en-US" dirty="0" smtClean="0">
                <a:solidFill>
                  <a:srgbClr val="FF0000"/>
                </a:solidFill>
              </a:rPr>
              <a:t> + math = ~40 x 5.33 = 213.33 cycles/cache line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67236" y="4424338"/>
            <a:ext cx="3006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(6/32) = ~5.33 loop/cache line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58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" y="1092517"/>
            <a:ext cx="9759300" cy="461486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23970" y="1185838"/>
            <a:ext cx="4621427" cy="1039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43236" y="1185838"/>
            <a:ext cx="3496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12 bytes x count(32) = 384 = 64 x  6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2550" y="2318361"/>
            <a:ext cx="4621427" cy="8667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411816" y="2318361"/>
            <a:ext cx="337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  <a:r>
              <a:rPr lang="en-US" dirty="0" smtClean="0">
                <a:solidFill>
                  <a:srgbClr val="FF0000"/>
                </a:solidFill>
              </a:rPr>
              <a:t> bytes x count(32) = 128 = 64 x 2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67236" y="4702325"/>
            <a:ext cx="496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Sqrt</a:t>
            </a:r>
            <a:r>
              <a:rPr lang="en-US" dirty="0" smtClean="0">
                <a:solidFill>
                  <a:srgbClr val="FF0000"/>
                </a:solidFill>
              </a:rPr>
              <a:t> + math = ~40 x 5.33 = 213.33 cycles/cache line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67236" y="4424338"/>
            <a:ext cx="3006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(6/32) = ~5.33 loop/cache line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67236" y="4980312"/>
            <a:ext cx="2756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 streaming </a:t>
            </a:r>
            <a:r>
              <a:rPr lang="en-US" dirty="0" err="1" smtClean="0">
                <a:solidFill>
                  <a:srgbClr val="FF0000"/>
                </a:solidFill>
              </a:rPr>
              <a:t>prefetch</a:t>
            </a:r>
            <a:r>
              <a:rPr lang="en-US" dirty="0" smtClean="0">
                <a:solidFill>
                  <a:srgbClr val="FF0000"/>
                </a:solidFill>
              </a:rPr>
              <a:t> bonus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883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" y="1092517"/>
            <a:ext cx="9759300" cy="461486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23970" y="1185838"/>
            <a:ext cx="4621427" cy="1039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43236" y="1185838"/>
            <a:ext cx="3496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12 bytes x count(32) = 384 = 64 x  6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2550" y="2318361"/>
            <a:ext cx="4621427" cy="8667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411816" y="2318361"/>
            <a:ext cx="337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  <a:r>
              <a:rPr lang="en-US" dirty="0" smtClean="0">
                <a:solidFill>
                  <a:srgbClr val="FF0000"/>
                </a:solidFill>
              </a:rPr>
              <a:t> bytes x count(32) = 128 = 64 x 2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67236" y="4702325"/>
            <a:ext cx="496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Sqrt</a:t>
            </a:r>
            <a:r>
              <a:rPr lang="en-US" dirty="0" smtClean="0">
                <a:solidFill>
                  <a:srgbClr val="FF0000"/>
                </a:solidFill>
              </a:rPr>
              <a:t> + math = ~40 x 5.33 = 213.33 cycles/cache line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67236" y="4424338"/>
            <a:ext cx="3006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(6/32) = ~5.33 loop/cache line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67236" y="4980312"/>
            <a:ext cx="2756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 streaming </a:t>
            </a:r>
            <a:r>
              <a:rPr lang="en-US" dirty="0" err="1" smtClean="0">
                <a:solidFill>
                  <a:srgbClr val="FF0000"/>
                </a:solidFill>
              </a:rPr>
              <a:t>prefetch</a:t>
            </a:r>
            <a:r>
              <a:rPr lang="en-US" dirty="0" smtClean="0">
                <a:solidFill>
                  <a:srgbClr val="FF0000"/>
                </a:solidFill>
              </a:rPr>
              <a:t> bonus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67940" y="3948351"/>
            <a:ext cx="3794760" cy="24524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Using cache line to capacity* =</a:t>
            </a:r>
          </a:p>
          <a:p>
            <a:pPr algn="ctr"/>
            <a:r>
              <a:rPr lang="en-US" dirty="0" smtClean="0"/>
              <a:t>10x speedup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* Used. Still not necessarily as efficiently as possible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91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" y="1092517"/>
            <a:ext cx="9759300" cy="46148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67236" y="4702325"/>
            <a:ext cx="496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Sqrt</a:t>
            </a:r>
            <a:r>
              <a:rPr lang="en-US" dirty="0" smtClean="0">
                <a:solidFill>
                  <a:srgbClr val="FF0000"/>
                </a:solidFill>
              </a:rPr>
              <a:t> + math = ~40 x 5.33 = 213.33 cycles/cache line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67236" y="4424338"/>
            <a:ext cx="3006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(6/32) = ~5.33 loop/cache line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67236" y="4980312"/>
            <a:ext cx="2756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 streaming </a:t>
            </a:r>
            <a:r>
              <a:rPr lang="en-US" dirty="0" err="1" smtClean="0">
                <a:solidFill>
                  <a:srgbClr val="FF0000"/>
                </a:solidFill>
              </a:rPr>
              <a:t>prefetch</a:t>
            </a:r>
            <a:r>
              <a:rPr lang="en-US" dirty="0" smtClean="0">
                <a:solidFill>
                  <a:srgbClr val="FF0000"/>
                </a:solidFill>
              </a:rPr>
              <a:t> bonus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421380" y="652345"/>
            <a:ext cx="7597140" cy="13288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 addition…</a:t>
            </a:r>
          </a:p>
          <a:p>
            <a:pPr marL="342900" indent="-342900" algn="ctr">
              <a:buAutoNum type="arabicPeriod"/>
            </a:pPr>
            <a:r>
              <a:rPr lang="en-US" dirty="0" smtClean="0"/>
              <a:t>Code is maintainable</a:t>
            </a:r>
          </a:p>
          <a:p>
            <a:pPr marL="342900" indent="-342900" algn="ctr">
              <a:buAutoNum type="arabicPeriod"/>
            </a:pPr>
            <a:r>
              <a:rPr lang="en-US" dirty="0" smtClean="0"/>
              <a:t>Code is </a:t>
            </a:r>
            <a:r>
              <a:rPr lang="en-US" dirty="0" err="1" smtClean="0"/>
              <a:t>debugable</a:t>
            </a:r>
            <a:endParaRPr lang="en-US" dirty="0"/>
          </a:p>
          <a:p>
            <a:pPr marL="342900" indent="-342900" algn="ctr">
              <a:buAutoNum type="arabicPeriod"/>
            </a:pPr>
            <a:r>
              <a:rPr lang="en-US" dirty="0" smtClean="0"/>
              <a:t>Can REASON about cost of change</a:t>
            </a:r>
          </a:p>
        </p:txBody>
      </p:sp>
    </p:spTree>
    <p:extLst>
      <p:ext uri="{BB962C8B-B14F-4D97-AF65-F5344CB8AC3E}">
        <p14:creationId xmlns:p14="http://schemas.microsoft.com/office/powerpoint/2010/main" val="1927382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" y="1092517"/>
            <a:ext cx="9759300" cy="46148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67236" y="4702325"/>
            <a:ext cx="496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Sqrt</a:t>
            </a:r>
            <a:r>
              <a:rPr lang="en-US" dirty="0" smtClean="0">
                <a:solidFill>
                  <a:srgbClr val="FF0000"/>
                </a:solidFill>
              </a:rPr>
              <a:t> + math = ~40 x 5.33 = 213.33 cycles/cache line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67236" y="4424338"/>
            <a:ext cx="3006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(6/32) = ~5.33 loop/cache line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67236" y="4980312"/>
            <a:ext cx="2756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 streaming </a:t>
            </a:r>
            <a:r>
              <a:rPr lang="en-US" dirty="0" err="1" smtClean="0">
                <a:solidFill>
                  <a:srgbClr val="FF0000"/>
                </a:solidFill>
              </a:rPr>
              <a:t>prefetch</a:t>
            </a:r>
            <a:r>
              <a:rPr lang="en-US" dirty="0" smtClean="0">
                <a:solidFill>
                  <a:srgbClr val="FF0000"/>
                </a:solidFill>
              </a:rPr>
              <a:t> bonus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421380" y="652345"/>
            <a:ext cx="7597140" cy="13288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 addition…</a:t>
            </a:r>
          </a:p>
          <a:p>
            <a:pPr marL="342900" indent="-342900" algn="ctr">
              <a:buAutoNum type="arabicPeriod"/>
            </a:pPr>
            <a:r>
              <a:rPr lang="en-US" dirty="0" smtClean="0"/>
              <a:t>Code is maintainable</a:t>
            </a:r>
          </a:p>
          <a:p>
            <a:pPr marL="342900" indent="-342900" algn="ctr">
              <a:buAutoNum type="arabicPeriod"/>
            </a:pPr>
            <a:r>
              <a:rPr lang="en-US" dirty="0" smtClean="0"/>
              <a:t>Code is </a:t>
            </a:r>
            <a:r>
              <a:rPr lang="en-US" dirty="0" err="1" smtClean="0"/>
              <a:t>debugable</a:t>
            </a:r>
            <a:endParaRPr lang="en-US" dirty="0"/>
          </a:p>
          <a:p>
            <a:pPr marL="342900" indent="-342900" algn="ctr">
              <a:buAutoNum type="arabicPeriod"/>
            </a:pPr>
            <a:r>
              <a:rPr lang="en-US" dirty="0" smtClean="0"/>
              <a:t>Can REASON about cost of change</a:t>
            </a:r>
          </a:p>
        </p:txBody>
      </p:sp>
      <p:sp>
        <p:nvSpPr>
          <p:cNvPr id="3" name="Rectangle 2"/>
          <p:cNvSpPr/>
          <p:nvPr/>
        </p:nvSpPr>
        <p:spPr>
          <a:xfrm>
            <a:off x="3444240" y="2125980"/>
            <a:ext cx="7566660" cy="89154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Ignoring inconvenient facts is not engineering;</a:t>
            </a:r>
          </a:p>
          <a:p>
            <a:pPr algn="ctr"/>
            <a:r>
              <a:rPr lang="en-US" dirty="0"/>
              <a:t>I</a:t>
            </a:r>
            <a:r>
              <a:rPr lang="en-US" dirty="0" smtClean="0"/>
              <a:t>t’s dogma.</a:t>
            </a:r>
          </a:p>
        </p:txBody>
      </p:sp>
    </p:spTree>
    <p:extLst>
      <p:ext uri="{BB962C8B-B14F-4D97-AF65-F5344CB8AC3E}">
        <p14:creationId xmlns:p14="http://schemas.microsoft.com/office/powerpoint/2010/main" val="62179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important to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 deadlines</a:t>
            </a:r>
          </a:p>
          <a:p>
            <a:r>
              <a:rPr lang="en-US" dirty="0" smtClean="0"/>
              <a:t>Soft </a:t>
            </a:r>
            <a:r>
              <a:rPr lang="en-US" dirty="0" err="1" smtClean="0"/>
              <a:t>realtime</a:t>
            </a:r>
            <a:r>
              <a:rPr lang="en-US" dirty="0" smtClean="0"/>
              <a:t> performance requirements (Soft=33ms)</a:t>
            </a:r>
          </a:p>
          <a:p>
            <a:r>
              <a:rPr lang="en-US" dirty="0" smtClean="0"/>
              <a:t>Usability</a:t>
            </a:r>
          </a:p>
          <a:p>
            <a:r>
              <a:rPr lang="en-US" dirty="0" smtClean="0"/>
              <a:t>Performance</a:t>
            </a:r>
          </a:p>
          <a:p>
            <a:r>
              <a:rPr lang="en-US" dirty="0" smtClean="0"/>
              <a:t>Maintenance</a:t>
            </a:r>
          </a:p>
          <a:p>
            <a:r>
              <a:rPr lang="en-US" dirty="0" err="1" smtClean="0"/>
              <a:t>Debugability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755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001" y="1382026"/>
            <a:ext cx="3257550" cy="23145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0560" y="655763"/>
            <a:ext cx="3338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b</a:t>
            </a:r>
            <a:r>
              <a:rPr lang="en-US" sz="3600" dirty="0" err="1" smtClean="0"/>
              <a:t>ools</a:t>
            </a:r>
            <a:r>
              <a:rPr lang="en-US" sz="3600" dirty="0" smtClean="0"/>
              <a:t> in </a:t>
            </a:r>
            <a:r>
              <a:rPr lang="en-US" sz="3600" dirty="0" err="1" smtClean="0"/>
              <a:t>structs</a:t>
            </a:r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7" name="Rectangle 6"/>
          <p:cNvSpPr/>
          <p:nvPr/>
        </p:nvSpPr>
        <p:spPr>
          <a:xfrm>
            <a:off x="428477" y="2123301"/>
            <a:ext cx="1225220" cy="1997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15556" y="1382026"/>
            <a:ext cx="2117114" cy="1997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8815" y="1422572"/>
            <a:ext cx="1457325" cy="18669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948815" y="2023416"/>
            <a:ext cx="1265736" cy="2996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524368" y="733168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(3) Extremely low information density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69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001" y="1382026"/>
            <a:ext cx="3257550" cy="23145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0560" y="655763"/>
            <a:ext cx="3338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b</a:t>
            </a:r>
            <a:r>
              <a:rPr lang="en-US" sz="3600" dirty="0" err="1" smtClean="0"/>
              <a:t>ools</a:t>
            </a:r>
            <a:r>
              <a:rPr lang="en-US" sz="3600" dirty="0" smtClean="0"/>
              <a:t> in </a:t>
            </a:r>
            <a:r>
              <a:rPr lang="en-US" sz="3600" dirty="0" err="1" smtClean="0"/>
              <a:t>structs</a:t>
            </a:r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7" name="Rectangle 6"/>
          <p:cNvSpPr/>
          <p:nvPr/>
        </p:nvSpPr>
        <p:spPr>
          <a:xfrm>
            <a:off x="428477" y="2123301"/>
            <a:ext cx="1225220" cy="1997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15556" y="1382026"/>
            <a:ext cx="2117114" cy="1997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8815" y="1422572"/>
            <a:ext cx="1457325" cy="18669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948815" y="2023416"/>
            <a:ext cx="1265736" cy="2996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524368" y="733168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(3) Extremely low information density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0522" y="4100126"/>
            <a:ext cx="4057687" cy="20123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3516" y="4100125"/>
            <a:ext cx="3755440" cy="201234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524367" y="1426691"/>
            <a:ext cx="5428735" cy="55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How big is your cache line?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0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001" y="1382026"/>
            <a:ext cx="3257550" cy="23145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0560" y="655763"/>
            <a:ext cx="3338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b</a:t>
            </a:r>
            <a:r>
              <a:rPr lang="en-US" sz="3600" dirty="0" err="1" smtClean="0"/>
              <a:t>ools</a:t>
            </a:r>
            <a:r>
              <a:rPr lang="en-US" sz="3600" dirty="0" smtClean="0"/>
              <a:t> in </a:t>
            </a:r>
            <a:r>
              <a:rPr lang="en-US" sz="3600" dirty="0" err="1" smtClean="0"/>
              <a:t>structs</a:t>
            </a:r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7" name="Rectangle 6"/>
          <p:cNvSpPr/>
          <p:nvPr/>
        </p:nvSpPr>
        <p:spPr>
          <a:xfrm>
            <a:off x="428477" y="2123301"/>
            <a:ext cx="1225220" cy="1997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15556" y="1382026"/>
            <a:ext cx="2117114" cy="1997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8815" y="1422572"/>
            <a:ext cx="1457325" cy="18669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948815" y="2023416"/>
            <a:ext cx="1265736" cy="2996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524368" y="733168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(3) Extremely low information density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0522" y="4100126"/>
            <a:ext cx="4057687" cy="20123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3516" y="4100125"/>
            <a:ext cx="3755440" cy="201234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524367" y="1426691"/>
            <a:ext cx="5428735" cy="55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How big is your cache line?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757019" y="5207340"/>
            <a:ext cx="3444645" cy="4685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24367" y="2080054"/>
            <a:ext cx="5428735" cy="55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What’s the most commonly accessed data?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9814706" y="5165636"/>
            <a:ext cx="1981199" cy="55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64b?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77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724" y="1285103"/>
            <a:ext cx="4034611" cy="31002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24368" y="733168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(2) </a:t>
            </a:r>
            <a:r>
              <a:rPr lang="en-US" dirty="0" err="1" smtClean="0"/>
              <a:t>Bools</a:t>
            </a:r>
            <a:r>
              <a:rPr lang="en-US" dirty="0" smtClean="0"/>
              <a:t> and last-minute decision making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6649" y="807308"/>
            <a:ext cx="3846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is it used? What does it generate?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35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35" y="487705"/>
            <a:ext cx="5324475" cy="61626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450226" y="487705"/>
            <a:ext cx="5428735" cy="55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MSVC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00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35" y="487705"/>
            <a:ext cx="5324475" cy="61626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450226" y="487705"/>
            <a:ext cx="5428735" cy="55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MSVC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1134" y="2395280"/>
            <a:ext cx="4515751" cy="16083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478162" y="2611395"/>
            <a:ext cx="2166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Re-read and re-test…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24657" y="4302855"/>
            <a:ext cx="4515751" cy="14059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478162" y="4367816"/>
            <a:ext cx="2202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Increment and loop…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91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35" y="487705"/>
            <a:ext cx="5324475" cy="6162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41134" y="2395280"/>
            <a:ext cx="4515751" cy="16083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478162" y="2611395"/>
            <a:ext cx="2166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Re-read and re-test…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24657" y="4302855"/>
            <a:ext cx="4515751" cy="14059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478162" y="4367816"/>
            <a:ext cx="2202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Increment and loop…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316098" y="1843345"/>
            <a:ext cx="3478824" cy="55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Why?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316098" y="2519062"/>
            <a:ext cx="3516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Super-conservative aliasing rules…?</a:t>
            </a:r>
          </a:p>
          <a:p>
            <a:r>
              <a:rPr lang="en-US" dirty="0" smtClean="0"/>
              <a:t>Member value might change?</a:t>
            </a:r>
            <a:endParaRPr lang="en-US" dirty="0"/>
          </a:p>
        </p:txBody>
      </p:sp>
      <p:pic>
        <p:nvPicPr>
          <p:cNvPr id="2050" name="Picture 2" descr="http://www.techbubbles.com/wp-content/uploads/2012/09/image3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037" y="79375"/>
            <a:ext cx="4457828" cy="1144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842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isocpp.org/images/uploads/gn12-c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275" y="90616"/>
            <a:ext cx="2303566" cy="1728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8275" y="1819189"/>
            <a:ext cx="3829050" cy="438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712" y="2565442"/>
            <a:ext cx="6600370" cy="27479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7712" y="682024"/>
            <a:ext cx="4192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about something more aggressive…?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67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isocpp.org/images/uploads/gn12-c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275" y="90616"/>
            <a:ext cx="2303566" cy="1728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8275" y="1819189"/>
            <a:ext cx="3829050" cy="438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712" y="2565442"/>
            <a:ext cx="6600370" cy="274796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41134" y="3130378"/>
            <a:ext cx="4515751" cy="6837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241504" y="3102916"/>
            <a:ext cx="2290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Test once and return…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7712" y="682024"/>
            <a:ext cx="4192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about something more aggressive…?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563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47" y="856863"/>
            <a:ext cx="5222661" cy="54691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1447" y="363964"/>
            <a:ext cx="2421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Okay, so what about…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18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languages do we use…?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736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038" y="411377"/>
            <a:ext cx="6067425" cy="6134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2729" y="192302"/>
            <a:ext cx="3829050" cy="4381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90919" y="1169773"/>
            <a:ext cx="2627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…well at least it </a:t>
            </a:r>
            <a:r>
              <a:rPr lang="en-US" dirty="0" err="1" smtClean="0"/>
              <a:t>inlined</a:t>
            </a:r>
            <a:r>
              <a:rPr lang="en-US" dirty="0" smtClean="0"/>
              <a:t>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318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4401"/>
            <a:ext cx="4676775" cy="7200900"/>
          </a:xfrm>
          <a:prstGeom prst="rect">
            <a:avLst/>
          </a:prstGeom>
        </p:spPr>
      </p:pic>
      <p:pic>
        <p:nvPicPr>
          <p:cNvPr id="6" name="Picture 2" descr="http://www.techbubbles.com/wp-content/uploads/2012/09/image3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037" y="79375"/>
            <a:ext cx="4457828" cy="1144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645037" y="1548713"/>
            <a:ext cx="3086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MSVC doesn’t fare any better…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56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109" y="402881"/>
            <a:ext cx="4930544" cy="57343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24368" y="1416908"/>
            <a:ext cx="53335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Don’t re-read member values or re-call functions when</a:t>
            </a:r>
          </a:p>
          <a:p>
            <a:r>
              <a:rPr lang="en-US" dirty="0"/>
              <a:t>y</a:t>
            </a:r>
            <a:r>
              <a:rPr lang="en-US" dirty="0" smtClean="0"/>
              <a:t>ou </a:t>
            </a:r>
            <a:r>
              <a:rPr lang="en-US" i="1" dirty="0" smtClean="0"/>
              <a:t>already</a:t>
            </a:r>
            <a:r>
              <a:rPr lang="en-US" dirty="0" smtClean="0"/>
              <a:t> have the data.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29902" y="1276864"/>
            <a:ext cx="4515751" cy="2800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91685" y="4131275"/>
            <a:ext cx="4515751" cy="2800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24368" y="733168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(4) Ghost reads and writes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414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39" y="1929713"/>
            <a:ext cx="8268376" cy="30706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2729" y="192302"/>
            <a:ext cx="3829050" cy="4381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939" y="1062680"/>
            <a:ext cx="12445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smtClean="0"/>
              <a:t>BAM!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364060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19989"/>
            <a:ext cx="5114925" cy="7448550"/>
          </a:xfrm>
          <a:prstGeom prst="rect">
            <a:avLst/>
          </a:prstGeom>
        </p:spPr>
      </p:pic>
      <p:pic>
        <p:nvPicPr>
          <p:cNvPr id="5" name="Picture 2" descr="http://www.techbubbles.com/wp-content/uploads/2012/09/image3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037" y="79375"/>
            <a:ext cx="4457828" cy="1144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645037" y="1548713"/>
            <a:ext cx="66717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/>
              <a:t>:(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10907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434" y="412020"/>
            <a:ext cx="5438003" cy="619470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24368" y="733168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(4) Ghost reads and writes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24368" y="1416908"/>
            <a:ext cx="53335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Don’t re-read member values or re-call functions when</a:t>
            </a:r>
          </a:p>
          <a:p>
            <a:r>
              <a:rPr lang="en-US" dirty="0"/>
              <a:t>y</a:t>
            </a:r>
            <a:r>
              <a:rPr lang="en-US" dirty="0" smtClean="0"/>
              <a:t>ou </a:t>
            </a:r>
            <a:r>
              <a:rPr lang="en-US" i="1" dirty="0" smtClean="0"/>
              <a:t>already</a:t>
            </a:r>
            <a:r>
              <a:rPr lang="en-US" dirty="0" smtClean="0"/>
              <a:t> have the data.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524368" y="2318951"/>
            <a:ext cx="5392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Hoist all loop-invariant reads and branches. Even super-</a:t>
            </a:r>
            <a:br>
              <a:rPr lang="en-US" dirty="0" smtClean="0"/>
            </a:br>
            <a:r>
              <a:rPr lang="en-US" dirty="0" smtClean="0"/>
              <a:t>obvious ones that should already be in registers.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29902" y="1276864"/>
            <a:ext cx="4515751" cy="7084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22559" y="4345459"/>
            <a:ext cx="4515751" cy="7084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9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82" y="508171"/>
            <a:ext cx="5480479" cy="5950234"/>
          </a:xfrm>
          <a:prstGeom prst="rect">
            <a:avLst/>
          </a:prstGeom>
        </p:spPr>
      </p:pic>
      <p:pic>
        <p:nvPicPr>
          <p:cNvPr id="5" name="Picture 2" descr="http://www.techbubbles.com/wp-content/uploads/2012/09/image3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037" y="79375"/>
            <a:ext cx="4457828" cy="1144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645037" y="1548713"/>
            <a:ext cx="66717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/>
              <a:t>:)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04583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82" y="508171"/>
            <a:ext cx="5480479" cy="5950234"/>
          </a:xfrm>
          <a:prstGeom prst="rect">
            <a:avLst/>
          </a:prstGeom>
        </p:spPr>
      </p:pic>
      <p:pic>
        <p:nvPicPr>
          <p:cNvPr id="5" name="Picture 2" descr="http://www.techbubbles.com/wp-content/uploads/2012/09/image3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037" y="79375"/>
            <a:ext cx="4457828" cy="1144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645037" y="1548713"/>
            <a:ext cx="66717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/>
              <a:t>:)</a:t>
            </a:r>
            <a:endParaRPr lang="en-US" sz="6600" dirty="0"/>
          </a:p>
        </p:txBody>
      </p:sp>
      <p:sp>
        <p:nvSpPr>
          <p:cNvPr id="7" name="Rectangle 6"/>
          <p:cNvSpPr/>
          <p:nvPr/>
        </p:nvSpPr>
        <p:spPr>
          <a:xfrm>
            <a:off x="302482" y="2774833"/>
            <a:ext cx="4515751" cy="7084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962400" y="3608173"/>
            <a:ext cx="5851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bit of unnecessary branching, but more-or-less equivalent.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2482" y="3893903"/>
            <a:ext cx="3182124" cy="3403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412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434" y="412020"/>
            <a:ext cx="5438003" cy="619470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24368" y="733168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(4) Ghost reads and writes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24368" y="1416908"/>
            <a:ext cx="53335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Don’t re-read member values or re-call functions when</a:t>
            </a:r>
          </a:p>
          <a:p>
            <a:r>
              <a:rPr lang="en-US" dirty="0"/>
              <a:t>y</a:t>
            </a:r>
            <a:r>
              <a:rPr lang="en-US" dirty="0" smtClean="0"/>
              <a:t>ou </a:t>
            </a:r>
            <a:r>
              <a:rPr lang="en-US" i="1" dirty="0" smtClean="0"/>
              <a:t>already</a:t>
            </a:r>
            <a:r>
              <a:rPr lang="en-US" dirty="0" smtClean="0"/>
              <a:t> have the data.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524368" y="2318951"/>
            <a:ext cx="5392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Hoist all loop-invariant reads and branches. Even super-</a:t>
            </a:r>
            <a:br>
              <a:rPr lang="en-US" dirty="0" smtClean="0"/>
            </a:br>
            <a:r>
              <a:rPr lang="en-US" dirty="0" smtClean="0"/>
              <a:t>obvious ones that should already be in registers.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29902" y="1276864"/>
            <a:ext cx="4515751" cy="7084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22559" y="4345459"/>
            <a:ext cx="4515751" cy="7084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6644640" y="3520440"/>
            <a:ext cx="4076700" cy="1181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Applies to any member fields especially. </a:t>
            </a:r>
          </a:p>
          <a:p>
            <a:pPr algn="ctr"/>
            <a:r>
              <a:rPr lang="en-US" dirty="0" smtClean="0"/>
              <a:t>(Not particular to </a:t>
            </a:r>
            <a:r>
              <a:rPr lang="en-US" dirty="0" err="1" smtClean="0"/>
              <a:t>bools</a:t>
            </a:r>
            <a:r>
              <a:rPr lang="en-US" dirty="0" smtClean="0"/>
              <a:t>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97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1276" y="143133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(3) Extremely low information density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75" y="1065769"/>
            <a:ext cx="6370978" cy="344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19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languages do we use…?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</a:t>
            </a:r>
          </a:p>
          <a:p>
            <a:r>
              <a:rPr lang="en-US" dirty="0" smtClean="0"/>
              <a:t>C++</a:t>
            </a:r>
          </a:p>
          <a:p>
            <a:r>
              <a:rPr lang="en-US" dirty="0" err="1" smtClean="0"/>
              <a:t>Asm</a:t>
            </a:r>
            <a:endParaRPr lang="en-US" dirty="0" smtClean="0"/>
          </a:p>
          <a:p>
            <a:r>
              <a:rPr lang="en-US" dirty="0" smtClean="0"/>
              <a:t>Perl</a:t>
            </a:r>
          </a:p>
          <a:p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dirty="0" smtClean="0"/>
              <a:t>C#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75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1276" y="143133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(3) Extremely low information density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75" y="1065769"/>
            <a:ext cx="6370978" cy="344032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27437" y="1919415"/>
            <a:ext cx="1252151" cy="4695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249297" y="1672281"/>
            <a:ext cx="4394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is the information density for </a:t>
            </a:r>
            <a:r>
              <a:rPr lang="en-US" dirty="0" err="1" smtClean="0"/>
              <a:t>is_spawn</a:t>
            </a:r>
            <a:endParaRPr lang="en-US" dirty="0" smtClean="0"/>
          </a:p>
          <a:p>
            <a:r>
              <a:rPr lang="en-US" dirty="0"/>
              <a:t>o</a:t>
            </a:r>
            <a:r>
              <a:rPr lang="en-US" dirty="0" smtClean="0"/>
              <a:t>ver time?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11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75" y="1065768"/>
            <a:ext cx="6370978" cy="351731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21276" y="143133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(3) Extremely low information density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86032" y="2186806"/>
            <a:ext cx="3690552" cy="263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249297" y="1672281"/>
            <a:ext cx="4394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is the information density for </a:t>
            </a:r>
            <a:r>
              <a:rPr lang="en-US" dirty="0" err="1" smtClean="0"/>
              <a:t>is_spawn</a:t>
            </a:r>
            <a:endParaRPr lang="en-US" dirty="0" smtClean="0"/>
          </a:p>
          <a:p>
            <a:r>
              <a:rPr lang="en-US" dirty="0"/>
              <a:t>o</a:t>
            </a:r>
            <a:r>
              <a:rPr lang="en-US" dirty="0" smtClean="0"/>
              <a:t>ver time?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895968" y="3181183"/>
            <a:ext cx="2936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The easy way.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07535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1953" y="-1106959"/>
            <a:ext cx="9782175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74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1953" y="-1106959"/>
            <a:ext cx="9782175" cy="8610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575591" y="-82378"/>
            <a:ext cx="3062286" cy="1993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Zip the output</a:t>
            </a:r>
          </a:p>
          <a:p>
            <a:r>
              <a:rPr lang="en-US" dirty="0" smtClean="0"/>
              <a:t>10,000 frames</a:t>
            </a:r>
          </a:p>
          <a:p>
            <a:r>
              <a:rPr lang="en-US" dirty="0" smtClean="0"/>
              <a:t>= 915 bytes</a:t>
            </a:r>
          </a:p>
          <a:p>
            <a:r>
              <a:rPr lang="en-US" dirty="0" smtClean="0"/>
              <a:t>= (915*8)/10,000</a:t>
            </a:r>
          </a:p>
          <a:p>
            <a:r>
              <a:rPr lang="en-US" dirty="0" smtClean="0"/>
              <a:t>= 0.732 bits/frame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210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1953" y="-1106959"/>
            <a:ext cx="9782175" cy="8610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575591" y="-82378"/>
            <a:ext cx="3062286" cy="1993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Zip the output</a:t>
            </a:r>
          </a:p>
          <a:p>
            <a:r>
              <a:rPr lang="en-US" dirty="0" smtClean="0"/>
              <a:t>10,000 frames</a:t>
            </a:r>
          </a:p>
          <a:p>
            <a:r>
              <a:rPr lang="en-US" dirty="0" smtClean="0"/>
              <a:t>= 915 bytes</a:t>
            </a:r>
          </a:p>
          <a:p>
            <a:r>
              <a:rPr lang="en-US" dirty="0" smtClean="0"/>
              <a:t>= (915*8)/10,000</a:t>
            </a:r>
          </a:p>
          <a:p>
            <a:r>
              <a:rPr lang="en-US" dirty="0" smtClean="0"/>
              <a:t>= 0.732 bits/frame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5591" y="3023287"/>
            <a:ext cx="3238500" cy="7810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575591" y="2063579"/>
            <a:ext cx="3062286" cy="959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Alternatively,</a:t>
            </a:r>
          </a:p>
          <a:p>
            <a:r>
              <a:rPr lang="en-US" dirty="0" smtClean="0"/>
              <a:t>Calculate Shannon Entropy: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90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1276" y="143133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(3) Extremely low information density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75" y="1065769"/>
            <a:ext cx="6370978" cy="344032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570573" y="1065769"/>
            <a:ext cx="2356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does that tell us?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20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1276" y="143133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(3) Extremely low information density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75" y="1065769"/>
            <a:ext cx="6370978" cy="344032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570573" y="1065769"/>
            <a:ext cx="2356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does that tell us?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0573" y="1435101"/>
            <a:ext cx="41443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(~2 L2 misses each frame ) x 10,000</a:t>
            </a:r>
          </a:p>
          <a:p>
            <a:r>
              <a:rPr lang="en-US" dirty="0" smtClean="0"/>
              <a:t>If each cache line = 64b,</a:t>
            </a:r>
          </a:p>
          <a:p>
            <a:r>
              <a:rPr lang="en-US" dirty="0" smtClean="0"/>
              <a:t>128b x 10,000 = 1,280,000 bytes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974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1276" y="143133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(3) Extremely low information density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75" y="1065769"/>
            <a:ext cx="6370978" cy="344032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570573" y="1065769"/>
            <a:ext cx="2356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does that tell us?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0573" y="1435101"/>
            <a:ext cx="41443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(~2 L2 misses each frame ) x 10,000</a:t>
            </a:r>
          </a:p>
          <a:p>
            <a:r>
              <a:rPr lang="en-US" dirty="0" smtClean="0"/>
              <a:t>If each cache line = 64b,</a:t>
            </a:r>
          </a:p>
          <a:p>
            <a:r>
              <a:rPr lang="en-US" dirty="0" smtClean="0"/>
              <a:t>128b x 10,000 = 1,280,000 bytes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578810" y="2883243"/>
            <a:ext cx="4415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</a:t>
            </a:r>
            <a:r>
              <a:rPr lang="en-US" dirty="0" err="1" smtClean="0"/>
              <a:t>avg</a:t>
            </a:r>
            <a:r>
              <a:rPr lang="en-US" dirty="0" smtClean="0"/>
              <a:t> information content = 0.732bits/frame</a:t>
            </a:r>
          </a:p>
          <a:p>
            <a:r>
              <a:rPr lang="en-US" dirty="0" smtClean="0"/>
              <a:t>X 10,000 = 7320 bits</a:t>
            </a:r>
          </a:p>
          <a:p>
            <a:r>
              <a:rPr lang="en-US" dirty="0" smtClean="0"/>
              <a:t>/ 8 = 915 bytes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10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1276" y="143133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(3) Extremely low information density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75" y="1065769"/>
            <a:ext cx="6370978" cy="344032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570573" y="1065769"/>
            <a:ext cx="2356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does that tell us?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0573" y="1435101"/>
            <a:ext cx="41443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(~2 L2 misses each frame ) x 10,000</a:t>
            </a:r>
          </a:p>
          <a:p>
            <a:r>
              <a:rPr lang="en-US" dirty="0" smtClean="0"/>
              <a:t>If each cache line = 64b,</a:t>
            </a:r>
          </a:p>
          <a:p>
            <a:r>
              <a:rPr lang="en-US" dirty="0" smtClean="0"/>
              <a:t>128b x 10,000 = 1,280,000 bytes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578810" y="2883243"/>
            <a:ext cx="4415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</a:t>
            </a:r>
            <a:r>
              <a:rPr lang="en-US" dirty="0" err="1" smtClean="0"/>
              <a:t>avg</a:t>
            </a:r>
            <a:r>
              <a:rPr lang="en-US" dirty="0" smtClean="0"/>
              <a:t> information content = 0.732bits/frame</a:t>
            </a:r>
          </a:p>
          <a:p>
            <a:r>
              <a:rPr lang="en-US" dirty="0" smtClean="0"/>
              <a:t>X 10,000 = 7320 bits</a:t>
            </a:r>
          </a:p>
          <a:p>
            <a:r>
              <a:rPr lang="en-US" dirty="0" smtClean="0"/>
              <a:t>/ 8 = 915 bytes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765203" y="4415481"/>
            <a:ext cx="3403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Percentage waste (Noise::Signal) =</a:t>
            </a:r>
          </a:p>
          <a:p>
            <a:r>
              <a:rPr lang="en-US" dirty="0" smtClean="0"/>
              <a:t>(1,280,000-915)/1,280,000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7613" y="5061812"/>
            <a:ext cx="2314575" cy="46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47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What’re the alternatives?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04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languages do we use…?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</a:t>
            </a:r>
          </a:p>
          <a:p>
            <a:r>
              <a:rPr lang="en-US" dirty="0" smtClean="0"/>
              <a:t>C++ </a:t>
            </a:r>
            <a:r>
              <a:rPr lang="en-US" dirty="0" smtClean="0">
                <a:solidFill>
                  <a:srgbClr val="FF0000"/>
                </a:solidFill>
                <a:sym typeface="Wingdings" panose="05000000000000000000" pitchFamily="2" charset="2"/>
              </a:rPr>
              <a:t> ~70%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err="1" smtClean="0"/>
              <a:t>Asm</a:t>
            </a:r>
            <a:endParaRPr lang="en-US" dirty="0" smtClean="0"/>
          </a:p>
          <a:p>
            <a:r>
              <a:rPr lang="en-US" dirty="0" smtClean="0"/>
              <a:t>Perl</a:t>
            </a:r>
          </a:p>
          <a:p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dirty="0" smtClean="0"/>
              <a:t>C#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36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8710" y="998220"/>
            <a:ext cx="2327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(1) Per-frame…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59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8710" y="998220"/>
            <a:ext cx="2327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(1) Per-frame…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062991" y="1996440"/>
            <a:ext cx="45719" cy="38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08710" y="1996440"/>
            <a:ext cx="10778490" cy="3886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93485" y="1627108"/>
            <a:ext cx="2680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of 512 (8*64) bits used…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60150" y="998220"/>
            <a:ext cx="162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(decision table)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30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8710" y="998220"/>
            <a:ext cx="2327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(1) Per-frame…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062991" y="1996440"/>
            <a:ext cx="45719" cy="38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08710" y="1996440"/>
            <a:ext cx="10778490" cy="3886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93485" y="1627108"/>
            <a:ext cx="2680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of 512 (8*64) bits used…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60150" y="998220"/>
            <a:ext cx="162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(decision table)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42160" y="2857500"/>
            <a:ext cx="294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(a) Make same decision x 512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88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8710" y="998220"/>
            <a:ext cx="2327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(1) Per-frame…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062991" y="1996440"/>
            <a:ext cx="45719" cy="38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08710" y="1996440"/>
            <a:ext cx="10778490" cy="3886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93485" y="1627108"/>
            <a:ext cx="2680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of 512 (8*64) bits used…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60150" y="998220"/>
            <a:ext cx="162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(decision table)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42160" y="2857500"/>
            <a:ext cx="294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(a) Make same decision x 512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42160" y="3314700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(b) Combine with other reads / </a:t>
            </a:r>
            <a:r>
              <a:rPr lang="en-US" dirty="0" err="1" smtClean="0"/>
              <a:t>xforms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554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8710" y="998220"/>
            <a:ext cx="2327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(1) Per-frame…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062991" y="1996440"/>
            <a:ext cx="45719" cy="38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08710" y="1996440"/>
            <a:ext cx="10778490" cy="3886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93485" y="1627108"/>
            <a:ext cx="2680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of 512 (8*64) bits used…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60150" y="998220"/>
            <a:ext cx="162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(decision table)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42160" y="2857500"/>
            <a:ext cx="294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(a) Make same decision x 512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42160" y="3314700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(b) Combine with other reads / </a:t>
            </a:r>
            <a:r>
              <a:rPr lang="en-US" dirty="0" err="1" smtClean="0"/>
              <a:t>xforms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974197" y="3229714"/>
            <a:ext cx="4022743" cy="5269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093720" y="4071486"/>
            <a:ext cx="44081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Generally simplest. 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But things cannot exist in abstract bubble.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Will require context.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5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97071" y="998220"/>
            <a:ext cx="2351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(2) Over-frames…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53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97071" y="998220"/>
            <a:ext cx="2351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(2) Over-frames…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844040" y="1691640"/>
            <a:ext cx="2772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i.e. Only read when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29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97071" y="998220"/>
            <a:ext cx="2351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(2) Over-frames…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844040" y="1691640"/>
            <a:ext cx="2772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i.e. Only read when needed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747" y="2385060"/>
            <a:ext cx="8353425" cy="3771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96" y="3004185"/>
            <a:ext cx="7471055" cy="199453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6096" y="2634853"/>
            <a:ext cx="527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e.g.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7574280" y="2819520"/>
            <a:ext cx="2834640" cy="17448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809722" y="569167"/>
            <a:ext cx="3853543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Arrays of command buffers for future frames…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16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Let’s review some code…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806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875" y="1957387"/>
            <a:ext cx="8096250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1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languages do we use…?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</a:t>
            </a:r>
          </a:p>
          <a:p>
            <a:r>
              <a:rPr lang="en-US" dirty="0" smtClean="0"/>
              <a:t>C++ </a:t>
            </a:r>
            <a:r>
              <a:rPr lang="en-US" dirty="0" smtClean="0">
                <a:solidFill>
                  <a:srgbClr val="FF0000"/>
                </a:solidFill>
                <a:sym typeface="Wingdings" panose="05000000000000000000" pitchFamily="2" charset="2"/>
              </a:rPr>
              <a:t> ~70%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err="1" smtClean="0"/>
              <a:t>Asm</a:t>
            </a:r>
            <a:endParaRPr lang="en-US" dirty="0" smtClean="0"/>
          </a:p>
          <a:p>
            <a:r>
              <a:rPr lang="en-US" dirty="0" smtClean="0"/>
              <a:t>Perl</a:t>
            </a:r>
          </a:p>
          <a:p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dirty="0" smtClean="0"/>
              <a:t>C#</a:t>
            </a:r>
          </a:p>
          <a:p>
            <a:r>
              <a:rPr lang="en-US" dirty="0" smtClean="0"/>
              <a:t>Pixel </a:t>
            </a:r>
            <a:r>
              <a:rPr lang="en-US" dirty="0" err="1" smtClean="0"/>
              <a:t>shaders</a:t>
            </a:r>
            <a:r>
              <a:rPr lang="en-US" dirty="0" smtClean="0"/>
              <a:t>, vertex </a:t>
            </a:r>
            <a:r>
              <a:rPr lang="en-US" dirty="0" err="1" smtClean="0"/>
              <a:t>shaders</a:t>
            </a:r>
            <a:r>
              <a:rPr lang="en-US" dirty="0" smtClean="0"/>
              <a:t>, geometry </a:t>
            </a:r>
            <a:r>
              <a:rPr lang="en-US" dirty="0" err="1" smtClean="0"/>
              <a:t>shaders</a:t>
            </a:r>
            <a:r>
              <a:rPr lang="en-US" dirty="0" smtClean="0"/>
              <a:t>, compute </a:t>
            </a:r>
            <a:r>
              <a:rPr lang="en-US" dirty="0" err="1" smtClean="0"/>
              <a:t>shaders</a:t>
            </a:r>
            <a:r>
              <a:rPr lang="en-US" dirty="0" smtClean="0"/>
              <a:t>,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906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011" y="605995"/>
            <a:ext cx="4400550" cy="2400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011" y="3252272"/>
            <a:ext cx="9067800" cy="20669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3011" y="5565174"/>
            <a:ext cx="8246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http://yosoygames.com.ar/wp/2013/11/on-mike-actons-review-of-ogrenode-cpp/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12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15612"/>
            <a:ext cx="7458075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13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15612"/>
            <a:ext cx="7458075" cy="6210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524368" y="733168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(1) Can’t re-arrange memory (much)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82811" y="1499287"/>
            <a:ext cx="4621427" cy="9967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82810" y="3076833"/>
            <a:ext cx="4621428" cy="21212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24367" y="1426691"/>
            <a:ext cx="5428735" cy="55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Limited by ABI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24366" y="2098590"/>
            <a:ext cx="5428735" cy="55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Can’t limit unused reads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24366" y="2792113"/>
            <a:ext cx="5428735" cy="55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Extra padding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59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15612"/>
            <a:ext cx="7458075" cy="62103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482811" y="1688757"/>
            <a:ext cx="4621427" cy="8073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82810" y="3076833"/>
            <a:ext cx="4621428" cy="3912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24368" y="733168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(2) </a:t>
            </a:r>
            <a:r>
              <a:rPr lang="en-US" dirty="0" err="1" smtClean="0"/>
              <a:t>Bools</a:t>
            </a:r>
            <a:r>
              <a:rPr lang="en-US" dirty="0" smtClean="0"/>
              <a:t> and last-minute decision making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04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49860" y="1301580"/>
            <a:ext cx="1219200" cy="3789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55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49860" y="1301580"/>
            <a:ext cx="1219200" cy="3789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57319" y="1874520"/>
            <a:ext cx="41198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Complex constructors tend to imply that…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Reads are unmanaged (one at a time…)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00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49860" y="1301580"/>
            <a:ext cx="1219200" cy="3789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57319" y="1874520"/>
            <a:ext cx="42479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Complex constructors tend to imply that…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Reads are unmanaged (one at a time…)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Unnecessary reads/writes in destructors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324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49860" y="1301580"/>
            <a:ext cx="1219200" cy="3789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57319" y="1874520"/>
            <a:ext cx="424795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Complex constructors tend to imply that…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Reads are unmanaged (one at a time…)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Unnecessary reads/writes in destructors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Unmanaged </a:t>
            </a:r>
            <a:r>
              <a:rPr lang="en-US" dirty="0" err="1" smtClean="0"/>
              <a:t>icache</a:t>
            </a:r>
            <a:r>
              <a:rPr lang="en-US" dirty="0" smtClean="0"/>
              <a:t> (i.e. </a:t>
            </a:r>
            <a:r>
              <a:rPr lang="en-US" dirty="0" err="1" smtClean="0"/>
              <a:t>virtuals</a:t>
            </a:r>
            <a:r>
              <a:rPr lang="en-US" dirty="0" smtClean="0"/>
              <a:t>) </a:t>
            </a:r>
          </a:p>
          <a:p>
            <a:r>
              <a:rPr lang="en-US" dirty="0"/>
              <a:t>	=</a:t>
            </a:r>
            <a:r>
              <a:rPr lang="en-US" dirty="0" smtClean="0"/>
              <a:t>&gt; unmanaged reads/writes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1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49860" y="1301580"/>
            <a:ext cx="1219200" cy="3789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57319" y="1874520"/>
            <a:ext cx="551304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Complex constructors tend to imply that…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Reads are unmanaged (one at a time…)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Unnecessary reads/writes in destructors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Unmanaged </a:t>
            </a:r>
            <a:r>
              <a:rPr lang="en-US" dirty="0" err="1" smtClean="0"/>
              <a:t>icache</a:t>
            </a:r>
            <a:r>
              <a:rPr lang="en-US" dirty="0" smtClean="0"/>
              <a:t> (i.e. </a:t>
            </a:r>
            <a:r>
              <a:rPr lang="en-US" dirty="0" err="1" smtClean="0"/>
              <a:t>virtuals</a:t>
            </a:r>
            <a:r>
              <a:rPr lang="en-US" dirty="0" smtClean="0"/>
              <a:t>) </a:t>
            </a:r>
          </a:p>
          <a:p>
            <a:r>
              <a:rPr lang="en-US" dirty="0"/>
              <a:t>	=</a:t>
            </a:r>
            <a:r>
              <a:rPr lang="en-US" dirty="0" smtClean="0"/>
              <a:t>&gt; unmanaged reads/writes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Unnecessarily complex state machines (back to </a:t>
            </a:r>
            <a:r>
              <a:rPr lang="en-US" dirty="0" err="1" smtClean="0"/>
              <a:t>bools</a:t>
            </a:r>
            <a:r>
              <a:rPr lang="en-US" dirty="0" smtClean="0"/>
              <a:t>)</a:t>
            </a:r>
          </a:p>
          <a:p>
            <a:pPr marL="742950" lvl="1" indent="-285750">
              <a:buFontTx/>
              <a:buChar char="-"/>
            </a:pPr>
            <a:r>
              <a:rPr lang="en-US" dirty="0" smtClean="0"/>
              <a:t>E.g. 2^7 states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677752" y="1796880"/>
            <a:ext cx="3145708" cy="748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677752" y="3065712"/>
            <a:ext cx="3145708" cy="439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677752" y="4490652"/>
            <a:ext cx="3846748" cy="439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4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49860" y="1301580"/>
            <a:ext cx="1219200" cy="3789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57319" y="1874520"/>
            <a:ext cx="551304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Complex constructors tend to imply that…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Reads are unmanaged (one at a time…)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Unnecessary reads/writes in destructors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Unmanaged </a:t>
            </a:r>
            <a:r>
              <a:rPr lang="en-US" dirty="0" err="1" smtClean="0"/>
              <a:t>icache</a:t>
            </a:r>
            <a:r>
              <a:rPr lang="en-US" dirty="0" smtClean="0"/>
              <a:t> (i.e. </a:t>
            </a:r>
            <a:r>
              <a:rPr lang="en-US" dirty="0" err="1" smtClean="0"/>
              <a:t>virtuals</a:t>
            </a:r>
            <a:r>
              <a:rPr lang="en-US" dirty="0" smtClean="0"/>
              <a:t>) </a:t>
            </a:r>
          </a:p>
          <a:p>
            <a:r>
              <a:rPr lang="en-US" dirty="0"/>
              <a:t>	=</a:t>
            </a:r>
            <a:r>
              <a:rPr lang="en-US" dirty="0" smtClean="0"/>
              <a:t>&gt; unmanaged reads/writes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Unnecessarily complex state machines (back to </a:t>
            </a:r>
            <a:r>
              <a:rPr lang="en-US" dirty="0" err="1" smtClean="0"/>
              <a:t>bools</a:t>
            </a:r>
            <a:r>
              <a:rPr lang="en-US" dirty="0" smtClean="0"/>
              <a:t>)</a:t>
            </a:r>
          </a:p>
          <a:p>
            <a:pPr marL="742950" lvl="1" indent="-285750">
              <a:buFontTx/>
              <a:buChar char="-"/>
            </a:pPr>
            <a:r>
              <a:rPr lang="en-US" dirty="0" smtClean="0"/>
              <a:t>E.g. 2^7 states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677752" y="1796880"/>
            <a:ext cx="3145708" cy="748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677752" y="3065712"/>
            <a:ext cx="3145708" cy="439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677752" y="4490652"/>
            <a:ext cx="3846748" cy="439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261860" y="4640580"/>
            <a:ext cx="4404360" cy="1798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Rule of thumb:</a:t>
            </a:r>
          </a:p>
          <a:p>
            <a:pPr algn="ctr"/>
            <a:r>
              <a:rPr lang="en-US" dirty="0" smtClean="0"/>
              <a:t>Store each state type separately</a:t>
            </a:r>
          </a:p>
          <a:p>
            <a:pPr algn="ctr"/>
            <a:r>
              <a:rPr lang="en-US" dirty="0" smtClean="0"/>
              <a:t>Store same states together</a:t>
            </a:r>
          </a:p>
          <a:p>
            <a:pPr algn="ctr"/>
            <a:r>
              <a:rPr lang="en-US" dirty="0" smtClean="0"/>
              <a:t>(No state value needed)</a:t>
            </a:r>
          </a:p>
        </p:txBody>
      </p:sp>
    </p:spTree>
    <p:extLst>
      <p:ext uri="{BB962C8B-B14F-4D97-AF65-F5344CB8AC3E}">
        <p14:creationId xmlns:p14="http://schemas.microsoft.com/office/powerpoint/2010/main" val="180224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We don’t make games for Mars but…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7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22853" y="5354595"/>
            <a:ext cx="3402227" cy="5107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57319" y="1404552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(6) Undefined or under-defined constraints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48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22853" y="5354595"/>
            <a:ext cx="3402227" cy="5107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57319" y="1404552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(6) Undefined or under-defined constraints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13220" y="2468880"/>
            <a:ext cx="4995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Imply more (wasted) reads because pretending you</a:t>
            </a:r>
          </a:p>
          <a:p>
            <a:r>
              <a:rPr lang="en-US" dirty="0"/>
              <a:t>d</a:t>
            </a:r>
            <a:r>
              <a:rPr lang="en-US" dirty="0" smtClean="0"/>
              <a:t>on’t know what it could be.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51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22853" y="5354595"/>
            <a:ext cx="3402227" cy="5107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57319" y="1404552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(6) Undefined or under-defined constraints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13220" y="2468880"/>
            <a:ext cx="49959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Imply more (wasted) reads because pretending you</a:t>
            </a:r>
          </a:p>
          <a:p>
            <a:r>
              <a:rPr lang="en-US" dirty="0"/>
              <a:t>d</a:t>
            </a:r>
            <a:r>
              <a:rPr lang="en-US" dirty="0" smtClean="0"/>
              <a:t>on’t know what it could be.</a:t>
            </a:r>
          </a:p>
          <a:p>
            <a:endParaRPr lang="en-US" dirty="0"/>
          </a:p>
          <a:p>
            <a:r>
              <a:rPr lang="en-US" dirty="0" smtClean="0"/>
              <a:t>e.g. Strings, generally. Filenames, in particular.</a:t>
            </a:r>
          </a:p>
        </p:txBody>
      </p:sp>
    </p:spTree>
    <p:extLst>
      <p:ext uri="{BB962C8B-B14F-4D97-AF65-F5344CB8AC3E}">
        <p14:creationId xmlns:p14="http://schemas.microsoft.com/office/powerpoint/2010/main" val="76402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22853" y="5354595"/>
            <a:ext cx="3402227" cy="5107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57319" y="1404552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(6) Undefined or under-defined constraints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13220" y="2468880"/>
            <a:ext cx="49959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Imply more (wasted) reads because pretending you</a:t>
            </a:r>
          </a:p>
          <a:p>
            <a:r>
              <a:rPr lang="en-US" dirty="0"/>
              <a:t>d</a:t>
            </a:r>
            <a:r>
              <a:rPr lang="en-US" dirty="0" smtClean="0"/>
              <a:t>on’t know what it could be.</a:t>
            </a:r>
          </a:p>
          <a:p>
            <a:endParaRPr lang="en-US" dirty="0"/>
          </a:p>
          <a:p>
            <a:r>
              <a:rPr lang="en-US" dirty="0" smtClean="0"/>
              <a:t>e.g. Strings, generally. Filenames, in particular.</a:t>
            </a:r>
          </a:p>
        </p:txBody>
      </p:sp>
      <p:sp>
        <p:nvSpPr>
          <p:cNvPr id="8" name="Rectangle 7"/>
          <p:cNvSpPr/>
          <p:nvPr/>
        </p:nvSpPr>
        <p:spPr>
          <a:xfrm>
            <a:off x="6654224" y="4067020"/>
            <a:ext cx="5113909" cy="1798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Rule of thumb:</a:t>
            </a:r>
          </a:p>
          <a:p>
            <a:pPr algn="ctr"/>
            <a:r>
              <a:rPr lang="en-US" dirty="0" smtClean="0"/>
              <a:t>The best code is code that doesn’t need to exist. </a:t>
            </a:r>
          </a:p>
          <a:p>
            <a:pPr algn="ctr"/>
            <a:r>
              <a:rPr lang="en-US" dirty="0" smtClean="0"/>
              <a:t>Do it offline. Do it once.</a:t>
            </a:r>
          </a:p>
          <a:p>
            <a:pPr algn="ctr"/>
            <a:r>
              <a:rPr lang="en-US" dirty="0" smtClean="0"/>
              <a:t>e.g. precompiled string hashes</a:t>
            </a:r>
          </a:p>
        </p:txBody>
      </p:sp>
    </p:spTree>
    <p:extLst>
      <p:ext uri="{BB962C8B-B14F-4D97-AF65-F5344CB8AC3E}">
        <p14:creationId xmlns:p14="http://schemas.microsoft.com/office/powerpoint/2010/main" val="1562555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65188" y="5799438"/>
            <a:ext cx="1935893" cy="4448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57319" y="1404552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(6) Undefined or under-defined constraints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57319" y="2059459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(7) Over-solving (computing too much)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979920" y="3139440"/>
            <a:ext cx="4680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Compiler doesn’t have enough context to know </a:t>
            </a:r>
          </a:p>
          <a:p>
            <a:r>
              <a:rPr lang="en-US" dirty="0"/>
              <a:t>h</a:t>
            </a:r>
            <a:r>
              <a:rPr lang="en-US" dirty="0" smtClean="0"/>
              <a:t>ow to simplify your problems for you.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232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65188" y="5799438"/>
            <a:ext cx="1935893" cy="4448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57319" y="1404552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(6) Undefined or under-defined constraints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57319" y="2059459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(7) Over-solving (computing too much)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979920" y="3139440"/>
            <a:ext cx="468019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Compiler doesn’t have enough context to know </a:t>
            </a:r>
          </a:p>
          <a:p>
            <a:r>
              <a:rPr lang="en-US" dirty="0"/>
              <a:t>h</a:t>
            </a:r>
            <a:r>
              <a:rPr lang="en-US" dirty="0" smtClean="0"/>
              <a:t>ow to simplify your problems for you.</a:t>
            </a:r>
          </a:p>
          <a:p>
            <a:endParaRPr lang="en-US" dirty="0"/>
          </a:p>
          <a:p>
            <a:r>
              <a:rPr lang="en-US" dirty="0" smtClean="0"/>
              <a:t>But you can make simple tools that do…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E.g. </a:t>
            </a:r>
            <a:r>
              <a:rPr lang="en-US" dirty="0" err="1" smtClean="0"/>
              <a:t>Premultiply</a:t>
            </a:r>
            <a:r>
              <a:rPr lang="en-US" dirty="0" smtClean="0"/>
              <a:t> matrices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" y="334662"/>
            <a:ext cx="7458075" cy="6210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913859" y="334662"/>
            <a:ext cx="345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 we done with the constructor?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65188" y="5799438"/>
            <a:ext cx="1935893" cy="4448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57319" y="749645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(5) Over-generalization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57319" y="1404552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(6) Undefined or under-defined constraints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57319" y="2059459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(7) Over-solving (computing too much)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979920" y="3139440"/>
            <a:ext cx="468019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Compiler doesn’t have enough context to know </a:t>
            </a:r>
          </a:p>
          <a:p>
            <a:r>
              <a:rPr lang="en-US" dirty="0"/>
              <a:t>h</a:t>
            </a:r>
            <a:r>
              <a:rPr lang="en-US" dirty="0" smtClean="0"/>
              <a:t>ow to simplify your problems for you.</a:t>
            </a:r>
          </a:p>
          <a:p>
            <a:endParaRPr lang="en-US" dirty="0"/>
          </a:p>
          <a:p>
            <a:r>
              <a:rPr lang="en-US" dirty="0" smtClean="0"/>
              <a:t>But you can make simple tools that do…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E.g. </a:t>
            </a:r>
            <a:r>
              <a:rPr lang="en-US" dirty="0" err="1" smtClean="0"/>
              <a:t>Premultiply</a:t>
            </a:r>
            <a:r>
              <a:rPr lang="en-US" dirty="0" smtClean="0"/>
              <a:t> matrices</a:t>
            </a:r>
          </a:p>
          <a:p>
            <a:endParaRPr lang="en-US" dirty="0" smtClean="0"/>
          </a:p>
          <a:p>
            <a:r>
              <a:rPr lang="en-US" dirty="0" smtClean="0"/>
              <a:t>Work with the (actual) data you have.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E.g. Sparse or affine matrices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0016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3520" y="2036763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>How do we approach “fixing”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624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2367"/>
            <a:ext cx="8058150" cy="547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0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2367"/>
            <a:ext cx="8058150" cy="54768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29168" y="822367"/>
            <a:ext cx="5428735" cy="5519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(2) </a:t>
            </a:r>
            <a:r>
              <a:rPr lang="en-US" dirty="0" err="1" smtClean="0"/>
              <a:t>Bools</a:t>
            </a:r>
            <a:r>
              <a:rPr lang="en-US" dirty="0" smtClean="0"/>
              <a:t> and last-minute decision making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229908" y="1374302"/>
            <a:ext cx="1935893" cy="4448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67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games like the Mars rovers?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11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1" y="486837"/>
            <a:ext cx="8756332" cy="58730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2320" y="1242060"/>
            <a:ext cx="4505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1: organize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Separate states so you can reason about them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96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1" y="486837"/>
            <a:ext cx="8756332" cy="58730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2320" y="1242060"/>
            <a:ext cx="4505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1: organize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Separate states so you can reason about them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32320" y="2065020"/>
            <a:ext cx="40268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2: triage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are the relative values of each case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i.e. p(call) * count</a:t>
            </a:r>
          </a:p>
        </p:txBody>
      </p:sp>
      <p:sp>
        <p:nvSpPr>
          <p:cNvPr id="8" name="Rectangle 7"/>
          <p:cNvSpPr/>
          <p:nvPr/>
        </p:nvSpPr>
        <p:spPr>
          <a:xfrm>
            <a:off x="4422688" y="686418"/>
            <a:ext cx="1856192" cy="3499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22688" y="2187755"/>
            <a:ext cx="1856192" cy="3499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52228" y="4938378"/>
            <a:ext cx="1856192" cy="3499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64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1" y="515728"/>
            <a:ext cx="7929562" cy="60174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2320" y="1242060"/>
            <a:ext cx="4505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1: organize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Separate states so you can reason about them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32320" y="2065020"/>
            <a:ext cx="40268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2: triage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are the relative values of each case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i.e. p(call) * count</a:t>
            </a:r>
          </a:p>
        </p:txBody>
      </p:sp>
      <p:sp>
        <p:nvSpPr>
          <p:cNvPr id="8" name="Rectangle 7"/>
          <p:cNvSpPr/>
          <p:nvPr/>
        </p:nvSpPr>
        <p:spPr>
          <a:xfrm>
            <a:off x="4483648" y="637493"/>
            <a:ext cx="1856192" cy="3499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22688" y="2187755"/>
            <a:ext cx="1856192" cy="3499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52228" y="4938378"/>
            <a:ext cx="1856192" cy="3499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503920" y="5029200"/>
            <a:ext cx="2508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e.g. in-game vs. in-editor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015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1" y="486837"/>
            <a:ext cx="8756332" cy="58730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2320" y="1242060"/>
            <a:ext cx="4505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1: organize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Separate states so you can reason about them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32320" y="2065020"/>
            <a:ext cx="40268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2: triage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are the relative values of each case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i.e. p(call) * count</a:t>
            </a:r>
          </a:p>
        </p:txBody>
      </p:sp>
      <p:sp>
        <p:nvSpPr>
          <p:cNvPr id="7" name="Rectangle 6"/>
          <p:cNvSpPr/>
          <p:nvPr/>
        </p:nvSpPr>
        <p:spPr>
          <a:xfrm>
            <a:off x="125008" y="560379"/>
            <a:ext cx="6435812" cy="13633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132320" y="3566055"/>
            <a:ext cx="214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3: reduce waste</a:t>
            </a:r>
          </a:p>
          <a:p>
            <a:endParaRPr 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06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65" y="144780"/>
            <a:ext cx="6229350" cy="1295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3648" y="854058"/>
            <a:ext cx="3928832" cy="2889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193280" y="708660"/>
            <a:ext cx="2322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~200 cycles x 2 x count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193280" y="144780"/>
            <a:ext cx="3200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(back of the envelope read cost)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56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65" y="144780"/>
            <a:ext cx="6229350" cy="1295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3648" y="854058"/>
            <a:ext cx="3928832" cy="2889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193280" y="708660"/>
            <a:ext cx="2322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~200 cycles x 2 x count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326880" y="2164080"/>
            <a:ext cx="2679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~2.28 count per 200 cycles</a:t>
            </a:r>
          </a:p>
          <a:p>
            <a:r>
              <a:rPr lang="en-US" dirty="0" smtClean="0"/>
              <a:t>= ~88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193280" y="144780"/>
            <a:ext cx="3200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(back of the envelope read cost)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46" y="1646472"/>
            <a:ext cx="8677274" cy="276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136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6" y="1646472"/>
            <a:ext cx="8677274" cy="27668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65" y="144780"/>
            <a:ext cx="6229350" cy="1295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077546" y="3721032"/>
            <a:ext cx="3010833" cy="2807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193280" y="708660"/>
            <a:ext cx="2322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~200 cycles x 2 x count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326880" y="2164080"/>
            <a:ext cx="2679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~2.28 count per 200 cycles</a:t>
            </a:r>
          </a:p>
          <a:p>
            <a:r>
              <a:rPr lang="en-US" dirty="0" smtClean="0"/>
              <a:t>= ~88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193280" y="144780"/>
            <a:ext cx="3200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(back of the envelope read cost)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796540" y="5059680"/>
            <a:ext cx="4871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t = </a:t>
            </a:r>
            <a:r>
              <a:rPr lang="fr-F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* cross(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q.xyz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, v)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v' = v + 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q.w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 * t + cross(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q.xyz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, t)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680460" y="3992880"/>
            <a:ext cx="327660" cy="1066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01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6" y="1646472"/>
            <a:ext cx="8677274" cy="27668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65" y="144780"/>
            <a:ext cx="6229350" cy="1295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077546" y="3721032"/>
            <a:ext cx="3010833" cy="2807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193280" y="708660"/>
            <a:ext cx="2322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~200 cycles x 2 x count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326880" y="2164080"/>
            <a:ext cx="2679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~2.28 count per 200 cycles</a:t>
            </a:r>
          </a:p>
          <a:p>
            <a:r>
              <a:rPr lang="en-US" dirty="0" smtClean="0"/>
              <a:t>= ~88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193280" y="144780"/>
            <a:ext cx="3200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(back of the envelope read cost)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796540" y="5059680"/>
            <a:ext cx="4871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t = </a:t>
            </a:r>
            <a:r>
              <a:rPr lang="fr-F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* cross(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q.xyz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, v)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v' = v + 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q.w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 * t + cross(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q.xyz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, t)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680460" y="3992880"/>
            <a:ext cx="327660" cy="1066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204960" y="4328160"/>
            <a:ext cx="2718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(close enough to dig in and</a:t>
            </a:r>
          </a:p>
          <a:p>
            <a:r>
              <a:rPr lang="en-US" dirty="0"/>
              <a:t>m</a:t>
            </a:r>
            <a:r>
              <a:rPr lang="en-US" dirty="0" smtClean="0"/>
              <a:t>easure)</a:t>
            </a:r>
          </a:p>
        </p:txBody>
      </p:sp>
      <p:cxnSp>
        <p:nvCxnSpPr>
          <p:cNvPr id="16" name="Straight Arrow Connector 15"/>
          <p:cNvCxnSpPr>
            <a:endCxn id="15" idx="1"/>
          </p:cNvCxnSpPr>
          <p:nvPr/>
        </p:nvCxnSpPr>
        <p:spPr>
          <a:xfrm flipV="1">
            <a:off x="7581900" y="4651326"/>
            <a:ext cx="1623060" cy="8045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9669780" y="2836455"/>
            <a:ext cx="82836" cy="15768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59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574280" y="179308"/>
            <a:ext cx="3395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Apply the same steps recursively…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13" y="548640"/>
            <a:ext cx="901065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4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13" y="548640"/>
            <a:ext cx="9010650" cy="3086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74280" y="179308"/>
            <a:ext cx="3395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Apply the same steps recursively…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32320" y="1242060"/>
            <a:ext cx="4505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1: organize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Separate states so you can reason about them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0546" y="1739832"/>
            <a:ext cx="3010833" cy="2807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43200" y="4213860"/>
            <a:ext cx="5497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Root or not; Calling function with context can distinguish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630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games like the Mars rovers?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Exceptions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57002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13" y="548640"/>
            <a:ext cx="9010650" cy="3086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74280" y="179308"/>
            <a:ext cx="3395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Apply the same steps recursively…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32320" y="1242060"/>
            <a:ext cx="4505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1: organize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Separate states so you can reason about them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0546" y="1739832"/>
            <a:ext cx="3010833" cy="2807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43200" y="4213860"/>
            <a:ext cx="5497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Root or not; Calling function with context can distinguish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65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87" y="524827"/>
            <a:ext cx="9534525" cy="40671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74280" y="179308"/>
            <a:ext cx="3395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Apply the same steps recursively…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32320" y="1242060"/>
            <a:ext cx="4505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1: organize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Separate states so you can reason about them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983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87" y="524827"/>
            <a:ext cx="9534525" cy="40671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74280" y="179308"/>
            <a:ext cx="3395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Apply the same steps recursively…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32320" y="1242060"/>
            <a:ext cx="4505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1: organize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Separate states so you can reason about them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902286" y="3804852"/>
            <a:ext cx="5883574" cy="439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412826" y="4861560"/>
            <a:ext cx="3964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Can’t reason well about the cost from…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9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" y="292099"/>
            <a:ext cx="9251950" cy="52992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4220" y="753110"/>
            <a:ext cx="4505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1: organize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Separate states so you can reason about them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09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" y="292099"/>
            <a:ext cx="9251950" cy="52992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4220" y="753110"/>
            <a:ext cx="4505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1: organize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Separate states so you can reason about them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32320" y="2065020"/>
            <a:ext cx="40268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2: triage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are the relative values of each case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i.e. p(call) * count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32320" y="3566055"/>
            <a:ext cx="214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Step 3: reduce waste</a:t>
            </a:r>
          </a:p>
          <a:p>
            <a:endParaRPr 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094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3520" y="2036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Good News:</a:t>
            </a:r>
            <a:br>
              <a:rPr lang="en-US" dirty="0" smtClean="0"/>
            </a:br>
            <a:r>
              <a:rPr lang="en-US" dirty="0" smtClean="0"/>
              <a:t>Most problems are </a:t>
            </a:r>
            <a:br>
              <a:rPr lang="en-US" dirty="0" smtClean="0"/>
            </a:br>
            <a:r>
              <a:rPr lang="en-US" dirty="0" smtClean="0"/>
              <a:t>easy to see.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3520" y="2036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Good News:</a:t>
            </a:r>
            <a:br>
              <a:rPr lang="en-US" dirty="0" smtClean="0"/>
            </a:br>
            <a:r>
              <a:rPr lang="en-US" dirty="0" smtClean="0"/>
              <a:t>Side-effect of solving the 90% well, compiler can solve the 10% better.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16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3520" y="2036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Good News:</a:t>
            </a:r>
            <a:br>
              <a:rPr lang="en-US" dirty="0" smtClean="0"/>
            </a:br>
            <a:r>
              <a:rPr lang="en-US" dirty="0" smtClean="0"/>
              <a:t>Organized data makes maintenance, debugging and concurrency much easier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13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3520" y="2036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Bad News:</a:t>
            </a:r>
            <a:br>
              <a:rPr lang="en-US" dirty="0" smtClean="0"/>
            </a:br>
            <a:r>
              <a:rPr lang="en-US" dirty="0" smtClean="0"/>
              <a:t>Good programming is hard.</a:t>
            </a:r>
            <a:br>
              <a:rPr lang="en-US" dirty="0" smtClean="0"/>
            </a:br>
            <a:r>
              <a:rPr lang="en-US" dirty="0" smtClean="0"/>
              <a:t>Bad programming is easy.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57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39" y="2676654"/>
            <a:ext cx="10563225" cy="10763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339" y="373020"/>
            <a:ext cx="4724400" cy="21907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36047" y="4061254"/>
            <a:ext cx="4807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http://realtimecollisiondetection.net/blog/?p=81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236047" y="4430586"/>
            <a:ext cx="4807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http://realtimecollisiondetection.net/blog/?p=44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936259" y="593124"/>
            <a:ext cx="28627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While we’re on the subject…</a:t>
            </a:r>
          </a:p>
          <a:p>
            <a:r>
              <a:rPr lang="en-US" dirty="0" smtClean="0"/>
              <a:t>DESIGN PATTERNS: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8409" y="2563770"/>
            <a:ext cx="53893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/>
              <a:t>“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573220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A bit of background…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10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games like the Mars rovers?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Exceptions</a:t>
            </a:r>
          </a:p>
          <a:p>
            <a:r>
              <a:rPr lang="en-US" sz="4000" dirty="0" smtClean="0"/>
              <a:t>Templates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1254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161925"/>
            <a:ext cx="10172700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576800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762" y="400050"/>
            <a:ext cx="9134475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9412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games like the Mars rovers?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Exceptions</a:t>
            </a:r>
          </a:p>
          <a:p>
            <a:r>
              <a:rPr lang="en-US" sz="4000" dirty="0" smtClean="0"/>
              <a:t>Templates</a:t>
            </a:r>
          </a:p>
          <a:p>
            <a:r>
              <a:rPr lang="en-US" sz="4000" dirty="0" err="1" smtClean="0"/>
              <a:t>Iostream</a:t>
            </a:r>
            <a:endParaRPr lang="en-US" sz="4000" dirty="0" smtClean="0"/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90630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games like the Mars rovers?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Exceptions</a:t>
            </a:r>
          </a:p>
          <a:p>
            <a:r>
              <a:rPr lang="en-US" sz="4000" dirty="0" smtClean="0"/>
              <a:t>Templates</a:t>
            </a:r>
          </a:p>
          <a:p>
            <a:r>
              <a:rPr lang="en-US" sz="4000" dirty="0" err="1" smtClean="0"/>
              <a:t>Iostream</a:t>
            </a:r>
            <a:endParaRPr lang="en-US" sz="4000" dirty="0" smtClean="0"/>
          </a:p>
          <a:p>
            <a:r>
              <a:rPr lang="en-US" sz="4000" dirty="0" smtClean="0"/>
              <a:t>Multiple inheritance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9030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games like the Mars rovers?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Exceptions</a:t>
            </a:r>
          </a:p>
          <a:p>
            <a:r>
              <a:rPr lang="en-US" sz="4000" dirty="0" smtClean="0"/>
              <a:t>Templates</a:t>
            </a:r>
          </a:p>
          <a:p>
            <a:r>
              <a:rPr lang="en-US" sz="4000" dirty="0" err="1" smtClean="0"/>
              <a:t>Iostream</a:t>
            </a:r>
            <a:endParaRPr lang="en-US" sz="4000" dirty="0" smtClean="0"/>
          </a:p>
          <a:p>
            <a:r>
              <a:rPr lang="en-US" sz="4000" dirty="0" smtClean="0"/>
              <a:t>Multiple inheritance</a:t>
            </a:r>
          </a:p>
          <a:p>
            <a:r>
              <a:rPr lang="en-US" sz="4000" dirty="0" smtClean="0"/>
              <a:t>Operator overloading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7989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games like the Mars rovers?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Exceptions</a:t>
            </a:r>
          </a:p>
          <a:p>
            <a:r>
              <a:rPr lang="en-US" sz="4000" dirty="0" smtClean="0"/>
              <a:t>Templates</a:t>
            </a:r>
          </a:p>
          <a:p>
            <a:r>
              <a:rPr lang="en-US" sz="4000" dirty="0" err="1" smtClean="0"/>
              <a:t>Iostream</a:t>
            </a:r>
            <a:endParaRPr lang="en-US" sz="4000" dirty="0" smtClean="0"/>
          </a:p>
          <a:p>
            <a:r>
              <a:rPr lang="en-US" sz="4000" dirty="0" smtClean="0"/>
              <a:t>Multiple inheritance</a:t>
            </a:r>
          </a:p>
          <a:p>
            <a:r>
              <a:rPr lang="en-US" sz="4000" dirty="0" smtClean="0"/>
              <a:t>Operator overloading</a:t>
            </a:r>
          </a:p>
          <a:p>
            <a:r>
              <a:rPr lang="en-US" sz="4000" dirty="0" smtClean="0"/>
              <a:t>RTTI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09319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games like the Mars rovers?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No STL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26053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games like the Mars rovers?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No STL</a:t>
            </a:r>
          </a:p>
          <a:p>
            <a:r>
              <a:rPr lang="en-US" sz="4000" dirty="0" smtClean="0"/>
              <a:t>Custom allocators (lots)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96245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games like the Mars rovers?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No STL</a:t>
            </a:r>
          </a:p>
          <a:p>
            <a:r>
              <a:rPr lang="en-US" sz="4000" dirty="0" smtClean="0"/>
              <a:t>Custom allocators (lots)</a:t>
            </a:r>
          </a:p>
          <a:p>
            <a:r>
              <a:rPr lang="en-US" sz="4000" dirty="0" smtClean="0"/>
              <a:t>Custom debugging tools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31755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Is data-oriented even a thing…?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7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1"/>
            <a:ext cx="6705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The purpose of all programs, and all parts of those programs, is to transform data from one form to another.</a:t>
            </a:r>
          </a:p>
        </p:txBody>
      </p:sp>
    </p:spTree>
    <p:extLst>
      <p:ext uri="{BB962C8B-B14F-4D97-AF65-F5344CB8AC3E}">
        <p14:creationId xmlns:p14="http://schemas.microsoft.com/office/powerpoint/2010/main" val="245569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What does an “Engine” team do?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643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0"/>
            <a:ext cx="6705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If you don’t understand the data you don’t understand the problem.</a:t>
            </a:r>
          </a:p>
        </p:txBody>
      </p:sp>
    </p:spTree>
    <p:extLst>
      <p:ext uri="{BB962C8B-B14F-4D97-AF65-F5344CB8AC3E}">
        <p14:creationId xmlns:p14="http://schemas.microsoft.com/office/powerpoint/2010/main" val="221486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0"/>
            <a:ext cx="6705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Conversely, understand the problem by understanding the data.</a:t>
            </a:r>
          </a:p>
        </p:txBody>
      </p:sp>
    </p:spTree>
    <p:extLst>
      <p:ext uri="{BB962C8B-B14F-4D97-AF65-F5344CB8AC3E}">
        <p14:creationId xmlns:p14="http://schemas.microsoft.com/office/powerpoint/2010/main" val="2966634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0"/>
            <a:ext cx="6705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Different problems require different solutions.</a:t>
            </a:r>
          </a:p>
        </p:txBody>
      </p:sp>
    </p:spTree>
    <p:extLst>
      <p:ext uri="{BB962C8B-B14F-4D97-AF65-F5344CB8AC3E}">
        <p14:creationId xmlns:p14="http://schemas.microsoft.com/office/powerpoint/2010/main" val="250976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0"/>
            <a:ext cx="6705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If you have different data, you have a different problem.</a:t>
            </a:r>
          </a:p>
        </p:txBody>
      </p:sp>
    </p:spTree>
    <p:extLst>
      <p:ext uri="{BB962C8B-B14F-4D97-AF65-F5344CB8AC3E}">
        <p14:creationId xmlns:p14="http://schemas.microsoft.com/office/powerpoint/2010/main" val="340414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1"/>
            <a:ext cx="6705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If you don’t understand the cost of solving the problem, you don’t understand the problem.</a:t>
            </a:r>
          </a:p>
        </p:txBody>
      </p:sp>
    </p:spTree>
    <p:extLst>
      <p:ext uri="{BB962C8B-B14F-4D97-AF65-F5344CB8AC3E}">
        <p14:creationId xmlns:p14="http://schemas.microsoft.com/office/powerpoint/2010/main" val="262918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1"/>
            <a:ext cx="6705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If you don’t understand the hardware, you can’t reason about the cost of solving the problem.</a:t>
            </a:r>
          </a:p>
        </p:txBody>
      </p:sp>
    </p:spTree>
    <p:extLst>
      <p:ext uri="{BB962C8B-B14F-4D97-AF65-F5344CB8AC3E}">
        <p14:creationId xmlns:p14="http://schemas.microsoft.com/office/powerpoint/2010/main" val="191806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1"/>
            <a:ext cx="6705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Everything is a data problem. Including usability, maintenance, debug-ability, etc. Everything.</a:t>
            </a:r>
          </a:p>
        </p:txBody>
      </p:sp>
    </p:spTree>
    <p:extLst>
      <p:ext uri="{BB962C8B-B14F-4D97-AF65-F5344CB8AC3E}">
        <p14:creationId xmlns:p14="http://schemas.microsoft.com/office/powerpoint/2010/main" val="348731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1"/>
            <a:ext cx="6705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Solving problems you probably don’t have creates more problems you definitely do.</a:t>
            </a:r>
          </a:p>
        </p:txBody>
      </p:sp>
    </p:spTree>
    <p:extLst>
      <p:ext uri="{BB962C8B-B14F-4D97-AF65-F5344CB8AC3E}">
        <p14:creationId xmlns:p14="http://schemas.microsoft.com/office/powerpoint/2010/main" val="96601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0"/>
            <a:ext cx="6705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Latency and throughput are only the same in sequential systems. </a:t>
            </a:r>
          </a:p>
        </p:txBody>
      </p:sp>
    </p:spTree>
    <p:extLst>
      <p:ext uri="{BB962C8B-B14F-4D97-AF65-F5344CB8AC3E}">
        <p14:creationId xmlns:p14="http://schemas.microsoft.com/office/powerpoint/2010/main" val="340301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0"/>
            <a:ext cx="6705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Latency and throughput are only the same in sequential systems. </a:t>
            </a:r>
          </a:p>
        </p:txBody>
      </p:sp>
    </p:spTree>
    <p:extLst>
      <p:ext uri="{BB962C8B-B14F-4D97-AF65-F5344CB8AC3E}">
        <p14:creationId xmlns:p14="http://schemas.microsoft.com/office/powerpoint/2010/main" val="784866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Runtime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e.g.</a:t>
            </a:r>
          </a:p>
          <a:p>
            <a:r>
              <a:rPr lang="en-US" dirty="0" smtClean="0"/>
              <a:t>Rendering</a:t>
            </a:r>
          </a:p>
          <a:p>
            <a:r>
              <a:rPr lang="en-US" dirty="0" smtClean="0"/>
              <a:t>Animation and gestures</a:t>
            </a:r>
          </a:p>
          <a:p>
            <a:r>
              <a:rPr lang="en-US" dirty="0" smtClean="0"/>
              <a:t>Streaming</a:t>
            </a:r>
          </a:p>
          <a:p>
            <a:r>
              <a:rPr lang="en-US" dirty="0" err="1" smtClean="0"/>
              <a:t>Cinematics</a:t>
            </a:r>
            <a:endParaRPr lang="en-US" dirty="0" smtClean="0"/>
          </a:p>
          <a:p>
            <a:r>
              <a:rPr lang="en-US" dirty="0" smtClean="0"/>
              <a:t>VFX</a:t>
            </a:r>
          </a:p>
          <a:p>
            <a:r>
              <a:rPr lang="en-US" dirty="0" smtClean="0"/>
              <a:t>Post-FX</a:t>
            </a:r>
          </a:p>
          <a:p>
            <a:r>
              <a:rPr lang="en-US" dirty="0" smtClean="0"/>
              <a:t>Navigation</a:t>
            </a:r>
          </a:p>
          <a:p>
            <a:r>
              <a:rPr lang="en-US" dirty="0" smtClean="0"/>
              <a:t>Localization</a:t>
            </a:r>
          </a:p>
          <a:p>
            <a:r>
              <a:rPr lang="en-US" dirty="0" smtClean="0"/>
              <a:t>…many, many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658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0"/>
            <a:ext cx="6705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Rule of thumb: Where there is one, there are many. Try looking on the time axis.</a:t>
            </a:r>
          </a:p>
        </p:txBody>
      </p:sp>
    </p:spTree>
    <p:extLst>
      <p:ext uri="{BB962C8B-B14F-4D97-AF65-F5344CB8AC3E}">
        <p14:creationId xmlns:p14="http://schemas.microsoft.com/office/powerpoint/2010/main" val="2273829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1"/>
            <a:ext cx="6705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Rule of thumb: The more context you have, the better you can make the solution. Don’t throw away data you need.</a:t>
            </a:r>
          </a:p>
        </p:txBody>
      </p:sp>
    </p:spTree>
    <p:extLst>
      <p:ext uri="{BB962C8B-B14F-4D97-AF65-F5344CB8AC3E}">
        <p14:creationId xmlns:p14="http://schemas.microsoft.com/office/powerpoint/2010/main" val="2113968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1"/>
            <a:ext cx="6705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Rule of thumb: NUMA extends to I/O and pre-built data all the way back through time to original source creation.</a:t>
            </a:r>
          </a:p>
        </p:txBody>
      </p:sp>
    </p:spTree>
    <p:extLst>
      <p:ext uri="{BB962C8B-B14F-4D97-AF65-F5344CB8AC3E}">
        <p14:creationId xmlns:p14="http://schemas.microsoft.com/office/powerpoint/2010/main" val="2289855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Data-Oriented Design Principles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1752601"/>
            <a:ext cx="6705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Software does not run in a magic fairy </a:t>
            </a:r>
            <a:r>
              <a:rPr lang="en-US" sz="4400" dirty="0" err="1"/>
              <a:t>aether</a:t>
            </a:r>
            <a:r>
              <a:rPr lang="en-US" sz="4400" dirty="0"/>
              <a:t> powered by the fevered dreams of CS PhDs.</a:t>
            </a:r>
          </a:p>
        </p:txBody>
      </p:sp>
    </p:spTree>
    <p:extLst>
      <p:ext uri="{BB962C8B-B14F-4D97-AF65-F5344CB8AC3E}">
        <p14:creationId xmlns:p14="http://schemas.microsoft.com/office/powerpoint/2010/main" val="1829639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Is data-oriented even a thing…?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707027" y="3608817"/>
            <a:ext cx="4968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…certainly not new ideas.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707027" y="4774471"/>
            <a:ext cx="7502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…more of a reminder of first principles.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3230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…but it is a response to the culture of C++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900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…but it is a response to the culture of C++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707027" y="3608817"/>
            <a:ext cx="8260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…and The Three Big Lies it has engendered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581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187" y="452437"/>
            <a:ext cx="9953625" cy="59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22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375" y="204787"/>
            <a:ext cx="10001250" cy="64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32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037" y="333375"/>
            <a:ext cx="10067925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96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e.g.</a:t>
            </a:r>
          </a:p>
          <a:p>
            <a:r>
              <a:rPr lang="en-US" dirty="0" smtClean="0"/>
              <a:t>Level creation</a:t>
            </a:r>
          </a:p>
          <a:p>
            <a:r>
              <a:rPr lang="en-US" dirty="0" smtClean="0"/>
              <a:t>Lighting</a:t>
            </a:r>
          </a:p>
          <a:p>
            <a:r>
              <a:rPr lang="en-US" dirty="0" smtClean="0"/>
              <a:t>Material editing</a:t>
            </a:r>
          </a:p>
          <a:p>
            <a:r>
              <a:rPr lang="en-US" dirty="0" smtClean="0"/>
              <a:t>VFX creation</a:t>
            </a:r>
          </a:p>
          <a:p>
            <a:r>
              <a:rPr lang="en-US" dirty="0" smtClean="0"/>
              <a:t>Animation/state machine editing</a:t>
            </a:r>
          </a:p>
          <a:p>
            <a:r>
              <a:rPr lang="en-US" dirty="0" smtClean="0"/>
              <a:t>Visual scripting</a:t>
            </a:r>
          </a:p>
          <a:p>
            <a:r>
              <a:rPr lang="en-US" dirty="0" smtClean="0"/>
              <a:t>Scene painting</a:t>
            </a:r>
          </a:p>
          <a:p>
            <a:r>
              <a:rPr lang="en-US" dirty="0" err="1" smtClean="0"/>
              <a:t>Cinematics</a:t>
            </a:r>
            <a:r>
              <a:rPr lang="en-US" dirty="0" smtClean="0"/>
              <a:t> creation</a:t>
            </a:r>
          </a:p>
          <a:p>
            <a:r>
              <a:rPr lang="en-US" dirty="0" smtClean="0"/>
              <a:t>…many, many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18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38137"/>
            <a:ext cx="9906000" cy="61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40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62" y="119062"/>
            <a:ext cx="9972675" cy="661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3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0" y="182004"/>
            <a:ext cx="10096500" cy="641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98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962" y="437121"/>
            <a:ext cx="8982075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80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962" y="464794"/>
            <a:ext cx="8982075" cy="59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119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862" y="452437"/>
            <a:ext cx="9058275" cy="59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4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537" y="478180"/>
            <a:ext cx="8924925" cy="587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68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610501"/>
            <a:ext cx="8877300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448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387" y="405841"/>
            <a:ext cx="9039225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48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675" y="564807"/>
            <a:ext cx="901065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958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important to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86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337" y="438150"/>
            <a:ext cx="9077325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50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581926"/>
            <a:ext cx="887730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1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225" y="260007"/>
            <a:ext cx="10115550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54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0" y="219075"/>
            <a:ext cx="10096500" cy="641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41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533" y="-353705"/>
            <a:ext cx="9393782" cy="60625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46532" y="5694285"/>
            <a:ext cx="102441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i.e. Programmer’s job is NOT to write code; </a:t>
            </a:r>
          </a:p>
          <a:p>
            <a:r>
              <a:rPr lang="en-US" sz="3200" dirty="0" smtClean="0"/>
              <a:t>Programmer’s job is to solve (data transformation) problems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3420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62" y="261937"/>
            <a:ext cx="10048875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66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33350"/>
            <a:ext cx="100584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79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12" y="304800"/>
            <a:ext cx="9934575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09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762" y="388594"/>
            <a:ext cx="9896475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187" y="452437"/>
            <a:ext cx="9953625" cy="59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7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important to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 deadlines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47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325" y="242887"/>
            <a:ext cx="10039350" cy="637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02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5" y="285750"/>
            <a:ext cx="1007745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65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A simple example…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466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50" y="148539"/>
            <a:ext cx="9944100" cy="661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10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12" y="114300"/>
            <a:ext cx="10163175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94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0" y="200025"/>
            <a:ext cx="10096500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85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0" y="147637"/>
            <a:ext cx="10096500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53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0" y="204787"/>
            <a:ext cx="10096500" cy="64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17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47637"/>
            <a:ext cx="10134600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17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37" y="117132"/>
            <a:ext cx="10144125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52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important to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 deadlines</a:t>
            </a:r>
          </a:p>
          <a:p>
            <a:r>
              <a:rPr lang="en-US" dirty="0" smtClean="0"/>
              <a:t>Soft </a:t>
            </a:r>
            <a:r>
              <a:rPr lang="en-US" dirty="0" err="1" smtClean="0"/>
              <a:t>realtime</a:t>
            </a:r>
            <a:r>
              <a:rPr lang="en-US" dirty="0" smtClean="0"/>
              <a:t> performance requirements (Soft=33ms)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779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462" y="138112"/>
            <a:ext cx="10125075" cy="65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1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887" y="138112"/>
            <a:ext cx="10182225" cy="65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10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Solve for the most common case first,</a:t>
            </a:r>
          </a:p>
          <a:p>
            <a:pPr algn="ctr"/>
            <a:r>
              <a:rPr lang="en-US" dirty="0" smtClean="0"/>
              <a:t>Not the most generic.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06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“Can’t the compiler do it?”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96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little review…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0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178" y="1194486"/>
            <a:ext cx="5175713" cy="31722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97643" y="4934464"/>
            <a:ext cx="5297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http://www.agner.org/optimize/instruction_tables.pdf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435178" y="749643"/>
            <a:ext cx="1743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(AMD </a:t>
            </a:r>
            <a:r>
              <a:rPr lang="en-US" dirty="0" err="1" smtClean="0"/>
              <a:t>Piledriver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756" y="351397"/>
            <a:ext cx="4276725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5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178" y="1155444"/>
            <a:ext cx="5024309" cy="34762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97643" y="4934464"/>
            <a:ext cx="5297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http://www.agner.org/optimize/instruction_tables.pdf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435178" y="749643"/>
            <a:ext cx="1743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(AMD </a:t>
            </a:r>
            <a:r>
              <a:rPr lang="en-US" dirty="0" err="1" smtClean="0"/>
              <a:t>Piledriver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756" y="351397"/>
            <a:ext cx="4276725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803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87" y="838200"/>
            <a:ext cx="9191625" cy="5181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2673" y="6107185"/>
            <a:ext cx="11789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http://research.scee.net/files/presentations/gcapaustralia09/Pitfalls_of_Object_Oriented_Programming_GCAP_09.pdf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560" y="198233"/>
            <a:ext cx="503872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21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cdn.dualshockers.com/wp-content/uploads/2014/03/NDPS4_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290" y="224325"/>
            <a:ext cx="7888215" cy="5929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3520" y="5169019"/>
            <a:ext cx="3084631" cy="15239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flipH="1">
            <a:off x="2193300" y="6323685"/>
            <a:ext cx="470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http://www.gameenginebook.com/SINFO.pdf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01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/>
          <p:cNvCxnSpPr/>
          <p:nvPr/>
        </p:nvCxnSpPr>
        <p:spPr>
          <a:xfrm>
            <a:off x="10686938" y="2971800"/>
            <a:ext cx="0" cy="281940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352800" y="2895600"/>
            <a:ext cx="0" cy="281940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Battle of North Bridge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200400" y="3238500"/>
            <a:ext cx="3048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209800" y="3206234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L1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200400" y="4152900"/>
            <a:ext cx="3048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09800" y="4120634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200400" y="5067300"/>
            <a:ext cx="3048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33600" y="5035034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RAM</a:t>
            </a:r>
          </a:p>
        </p:txBody>
      </p:sp>
      <p:pic>
        <p:nvPicPr>
          <p:cNvPr id="2050" name="Picture 2" descr="http://cdn.overclock.net/4/40/40f1c1d8_1a04d148dee1.jpe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01138" y="2133600"/>
            <a:ext cx="1352662" cy="762000"/>
          </a:xfrm>
          <a:prstGeom prst="rect">
            <a:avLst/>
          </a:prstGeom>
          <a:noFill/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0" y="-34776"/>
            <a:ext cx="459105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3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44444E-6 L 0.6 -4.44444E-6 " pathEditMode="relative" rAng="0" ptsTypes="AA">
                                      <p:cBhvr>
                                        <p:cTn id="1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.6 2.22222E-6 " pathEditMode="relative" rAng="0" ptsTypes="AA">
                                      <p:cBhvr>
                                        <p:cTn id="22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11111E-6 L 0.6 -1.11111E-6 " pathEditMode="relative" rAng="0" ptsTypes="AA">
                                      <p:cBhvr>
                                        <p:cTn id="32" dur="16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/>
      <p:bldP spid="5" grpId="0" animBg="1"/>
      <p:bldP spid="5" grpId="1" animBg="1"/>
      <p:bldP spid="9" grpId="0"/>
      <p:bldP spid="4" grpId="0" animBg="1"/>
      <p:bldP spid="4" grpId="1" animBg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important to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 deadlines</a:t>
            </a:r>
          </a:p>
          <a:p>
            <a:r>
              <a:rPr lang="en-US" dirty="0" smtClean="0"/>
              <a:t>Soft </a:t>
            </a:r>
            <a:r>
              <a:rPr lang="en-US" dirty="0" err="1" smtClean="0"/>
              <a:t>realtime</a:t>
            </a:r>
            <a:r>
              <a:rPr lang="en-US" dirty="0" smtClean="0"/>
              <a:t> performance requirements (Soft=33ms)</a:t>
            </a:r>
          </a:p>
          <a:p>
            <a:r>
              <a:rPr lang="en-US" dirty="0" smtClean="0"/>
              <a:t>Usability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82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L2 cache misses/frame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(Most significant component)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307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Not even including s</a:t>
            </a:r>
            <a:r>
              <a:rPr lang="en-US" altLang="en-US" dirty="0" smtClean="0"/>
              <a:t>hared memory modes…</a:t>
            </a:r>
            <a:endParaRPr lang="en-US" altLang="en-US" dirty="0" smtClean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/>
          </p:nvPr>
        </p:nvGraphicFramePr>
        <p:xfrm>
          <a:off x="1717830" y="1604609"/>
          <a:ext cx="8756340" cy="476222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48475"/>
                <a:gridCol w="1222648"/>
                <a:gridCol w="1247974"/>
                <a:gridCol w="1167459"/>
                <a:gridCol w="1469784"/>
              </a:tblGrid>
              <a:tr h="680316"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GPU-visible</a:t>
                      </a:r>
                      <a:endParaRPr lang="en-US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Cached</a:t>
                      </a:r>
                      <a:endParaRPr lang="en-US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GPU Coherent</a:t>
                      </a:r>
                      <a:endParaRPr lang="en-US" dirty="0"/>
                    </a:p>
                  </a:txBody>
                  <a:tcPr marL="0" marR="0" marT="0" marB="0" anchor="ctr"/>
                </a:tc>
              </a:tr>
              <a:tr h="45354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Heap-cacheable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Yes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</a:tr>
              <a:tr h="45354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Heap-write-combined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</a:tr>
              <a:tr h="45354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Physical</a:t>
                      </a: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-</a:t>
                      </a:r>
                      <a:r>
                        <a:rPr lang="en-US" baseline="0" dirty="0" err="1" smtClean="0">
                          <a:solidFill>
                            <a:srgbClr val="002060"/>
                          </a:solidFill>
                        </a:rPr>
                        <a:t>uncached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?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</a:tr>
              <a:tr h="45354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GPU-write-combined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Yes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</a:tr>
              <a:tr h="45354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GPU-write-combi</a:t>
                      </a: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ned</a:t>
                      </a: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-read-only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Yes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</a:tr>
              <a:tr h="45354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GPU-cacheable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Yes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Yes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Yes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</a:tr>
              <a:tr h="45354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GPU-cacheable-</a:t>
                      </a:r>
                      <a:r>
                        <a:rPr lang="en-US" dirty="0" err="1" smtClean="0">
                          <a:solidFill>
                            <a:srgbClr val="002060"/>
                          </a:solidFill>
                        </a:rPr>
                        <a:t>noncoherent</a:t>
                      </a: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-RO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Yes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Yes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</a:tr>
              <a:tr h="45354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Command-write-combined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</a:tr>
              <a:tr h="45354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Command-cacheable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No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Yes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Yes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065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72" y="1445741"/>
            <a:ext cx="4610100" cy="472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0" y="-34776"/>
            <a:ext cx="4591050" cy="21240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0572" y="799070"/>
            <a:ext cx="6514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http://deplinenoise.wordpress.com/2013/12/28/optimizable-code/</a:t>
            </a:r>
          </a:p>
        </p:txBody>
      </p:sp>
    </p:spTree>
    <p:extLst>
      <p:ext uri="{BB962C8B-B14F-4D97-AF65-F5344CB8AC3E}">
        <p14:creationId xmlns:p14="http://schemas.microsoft.com/office/powerpoint/2010/main" val="1094351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6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70919" y="3212758"/>
            <a:ext cx="4621427" cy="4036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815676" y="3212758"/>
            <a:ext cx="3861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2 x 32bit read; same cache line = ~200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23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70919" y="3582090"/>
            <a:ext cx="4621427" cy="5944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815676" y="3510005"/>
            <a:ext cx="2151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Float </a:t>
            </a:r>
            <a:r>
              <a:rPr lang="en-US" dirty="0" err="1" smtClean="0">
                <a:solidFill>
                  <a:srgbClr val="FF0000"/>
                </a:solidFill>
              </a:rPr>
              <a:t>mul</a:t>
            </a:r>
            <a:r>
              <a:rPr lang="en-US" dirty="0" smtClean="0">
                <a:solidFill>
                  <a:srgbClr val="FF0000"/>
                </a:solidFill>
              </a:rPr>
              <a:t>, add = ~10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71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62681" y="4107943"/>
            <a:ext cx="4621427" cy="2979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790963" y="4029673"/>
            <a:ext cx="3993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Let’s assume </a:t>
            </a:r>
            <a:r>
              <a:rPr lang="en-US" dirty="0" err="1" smtClean="0">
                <a:solidFill>
                  <a:srgbClr val="FF0000"/>
                </a:solidFill>
              </a:rPr>
              <a:t>callq</a:t>
            </a:r>
            <a:r>
              <a:rPr lang="en-US" dirty="0" smtClean="0">
                <a:solidFill>
                  <a:srgbClr val="FF0000"/>
                </a:solidFill>
              </a:rPr>
              <a:t> is replaced. </a:t>
            </a:r>
            <a:r>
              <a:rPr lang="en-US" dirty="0" err="1" smtClean="0">
                <a:solidFill>
                  <a:srgbClr val="FF0000"/>
                </a:solidFill>
              </a:rPr>
              <a:t>Sqrt</a:t>
            </a:r>
            <a:r>
              <a:rPr lang="en-US" dirty="0" smtClean="0">
                <a:solidFill>
                  <a:srgbClr val="FF0000"/>
                </a:solidFill>
              </a:rPr>
              <a:t> = ~30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6093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62681" y="4285054"/>
            <a:ext cx="4621427" cy="2979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703159" y="4484824"/>
            <a:ext cx="3407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Mul</a:t>
            </a:r>
            <a:r>
              <a:rPr lang="en-US" dirty="0" smtClean="0">
                <a:solidFill>
                  <a:srgbClr val="FF0000"/>
                </a:solidFill>
              </a:rPr>
              <a:t> back to same </a:t>
            </a:r>
            <a:r>
              <a:rPr lang="en-US" dirty="0" err="1" smtClean="0">
                <a:solidFill>
                  <a:srgbClr val="FF0000"/>
                </a:solidFill>
              </a:rPr>
              <a:t>addr</a:t>
            </a:r>
            <a:r>
              <a:rPr lang="en-US" dirty="0" smtClean="0">
                <a:solidFill>
                  <a:srgbClr val="FF0000"/>
                </a:solidFill>
              </a:rPr>
              <a:t>; in L1; = ~3</a:t>
            </a:r>
          </a:p>
        </p:txBody>
      </p:sp>
    </p:spTree>
    <p:extLst>
      <p:ext uri="{BB962C8B-B14F-4D97-AF65-F5344CB8AC3E}">
        <p14:creationId xmlns:p14="http://schemas.microsoft.com/office/powerpoint/2010/main" val="271952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24607"/>
            <a:ext cx="9449180" cy="56196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13254" y="4520524"/>
            <a:ext cx="4621427" cy="4304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703159" y="4484824"/>
            <a:ext cx="2479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Read+add</a:t>
            </a:r>
            <a:r>
              <a:rPr lang="en-US" dirty="0" smtClean="0">
                <a:solidFill>
                  <a:srgbClr val="FF0000"/>
                </a:solidFill>
              </a:rPr>
              <a:t> from new line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= ~200</a:t>
            </a:r>
          </a:p>
        </p:txBody>
      </p:sp>
    </p:spTree>
    <p:extLst>
      <p:ext uri="{BB962C8B-B14F-4D97-AF65-F5344CB8AC3E}">
        <p14:creationId xmlns:p14="http://schemas.microsoft.com/office/powerpoint/2010/main" val="354664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52" y="715276"/>
            <a:ext cx="9449180" cy="561962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10100" y="1257300"/>
            <a:ext cx="4960620" cy="190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Time spent waiting for L2 vs. actual work</a:t>
            </a:r>
          </a:p>
          <a:p>
            <a:pPr algn="ctr"/>
            <a:r>
              <a:rPr lang="en-US" sz="4400" dirty="0" smtClean="0"/>
              <a:t>~10:1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56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3023</Words>
  <Application>Microsoft Office PowerPoint</Application>
  <PresentationFormat>Widescreen</PresentationFormat>
  <Paragraphs>589</Paragraphs>
  <Slides>201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201</vt:i4>
      </vt:variant>
    </vt:vector>
  </HeadingPairs>
  <TitlesOfParts>
    <vt:vector size="207" baseType="lpstr">
      <vt:lpstr>Arial</vt:lpstr>
      <vt:lpstr>Calibri</vt:lpstr>
      <vt:lpstr>Calibri Light</vt:lpstr>
      <vt:lpstr>Courier New</vt:lpstr>
      <vt:lpstr>Wingdings</vt:lpstr>
      <vt:lpstr>Office Theme</vt:lpstr>
      <vt:lpstr>Data-Oriented Design and C++</vt:lpstr>
      <vt:lpstr>PowerPoint Presentation</vt:lpstr>
      <vt:lpstr>PowerPoint Presentation</vt:lpstr>
      <vt:lpstr>Runtime systems</vt:lpstr>
      <vt:lpstr>Development tools</vt:lpstr>
      <vt:lpstr>What’s important to us?</vt:lpstr>
      <vt:lpstr>What’s important to us?</vt:lpstr>
      <vt:lpstr>What’s important to us?</vt:lpstr>
      <vt:lpstr>What’s important to us?</vt:lpstr>
      <vt:lpstr>What’s important to us?</vt:lpstr>
      <vt:lpstr>What’s important to us?</vt:lpstr>
      <vt:lpstr>What’s important to us?</vt:lpstr>
      <vt:lpstr>What languages do we use…?</vt:lpstr>
      <vt:lpstr>What languages do we use…?</vt:lpstr>
      <vt:lpstr>What languages do we use…?</vt:lpstr>
      <vt:lpstr>What languages do we use…?</vt:lpstr>
      <vt:lpstr>PowerPoint Presentation</vt:lpstr>
      <vt:lpstr>How are games like the Mars rovers?</vt:lpstr>
      <vt:lpstr>How are games like the Mars rovers?</vt:lpstr>
      <vt:lpstr>How are games like the Mars rovers?</vt:lpstr>
      <vt:lpstr>How are games like the Mars rovers?</vt:lpstr>
      <vt:lpstr>How are games like the Mars rovers?</vt:lpstr>
      <vt:lpstr>How are games like the Mars rovers?</vt:lpstr>
      <vt:lpstr>How are games like the Mars rovers?</vt:lpstr>
      <vt:lpstr>How are games like the Mars rovers?</vt:lpstr>
      <vt:lpstr>How are games like the Mars rovers?</vt:lpstr>
      <vt:lpstr>How are games like the Mars rovers?</vt:lpstr>
      <vt:lpstr>PowerPoint Presentation</vt:lpstr>
      <vt:lpstr>Data-Oriented Design Principles</vt:lpstr>
      <vt:lpstr>Data-Oriented Design Principles</vt:lpstr>
      <vt:lpstr>Data-Oriented Design Principles</vt:lpstr>
      <vt:lpstr>Data-Oriented Design Principles</vt:lpstr>
      <vt:lpstr>Data-Oriented Design Principles</vt:lpstr>
      <vt:lpstr>Data-Oriented Design Principles</vt:lpstr>
      <vt:lpstr>Data-Oriented Design Principles</vt:lpstr>
      <vt:lpstr>Data-Oriented Design Principles</vt:lpstr>
      <vt:lpstr>Data-Oriented Design Principles</vt:lpstr>
      <vt:lpstr>Data-Oriented Design Principles</vt:lpstr>
      <vt:lpstr>Data-Oriented Design Principles</vt:lpstr>
      <vt:lpstr>Data-Oriented Design Principles</vt:lpstr>
      <vt:lpstr>Data-Oriented Design Principles</vt:lpstr>
      <vt:lpstr>Data-Oriented Design Principles</vt:lpstr>
      <vt:lpstr>Data-Oriented Design Principles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“Can’t the compiler do it?”</vt:lpstr>
      <vt:lpstr>A little review…</vt:lpstr>
      <vt:lpstr>PowerPoint Presentation</vt:lpstr>
      <vt:lpstr>PowerPoint Presentation</vt:lpstr>
      <vt:lpstr>PowerPoint Presentation</vt:lpstr>
      <vt:lpstr>PowerPoint Presentation</vt:lpstr>
      <vt:lpstr>The Battle of North Bridge</vt:lpstr>
      <vt:lpstr>L2 cache misses/frame</vt:lpstr>
      <vt:lpstr>Not even including shared memory modes…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Today’s subject:  The 90% of problem space we need to solve that the compiler cannot.</vt:lpstr>
      <vt:lpstr>Simple, obvious things to look for  + Back of the envelope calculations  = Substantial wins</vt:lpstr>
      <vt:lpstr>L2 cache misses/frame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What’re the alternatives?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review some code…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do we approach “fixing” it?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Good News: Most problems are  easy to see.</vt:lpstr>
      <vt:lpstr>Good News: Side-effect of solving the 90% well, compiler can solve the 10% better.</vt:lpstr>
      <vt:lpstr>Good News: Organized data makes maintenance, debugging and concurrency much easier</vt:lpstr>
      <vt:lpstr>Bad News: Good programming is hard. Bad programming is easy.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Data-Oriented Design and C++</dc:title>
  <dc:creator>Mike Acton</dc:creator>
  <cp:lastModifiedBy>Mike Acton</cp:lastModifiedBy>
  <cp:revision>14</cp:revision>
  <dcterms:created xsi:type="dcterms:W3CDTF">2014-09-09T04:56:48Z</dcterms:created>
  <dcterms:modified xsi:type="dcterms:W3CDTF">2014-09-11T04:33:57Z</dcterms:modified>
</cp:coreProperties>
</file>

<file path=docProps/thumbnail.jpeg>
</file>